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256" r:id="rId2"/>
    <p:sldId id="257" r:id="rId3"/>
    <p:sldId id="419" r:id="rId4"/>
    <p:sldId id="259" r:id="rId5"/>
    <p:sldId id="305" r:id="rId6"/>
    <p:sldId id="261" r:id="rId7"/>
    <p:sldId id="349" r:id="rId8"/>
    <p:sldId id="390" r:id="rId9"/>
    <p:sldId id="371" r:id="rId10"/>
    <p:sldId id="391" r:id="rId11"/>
    <p:sldId id="392" r:id="rId12"/>
    <p:sldId id="405" r:id="rId13"/>
    <p:sldId id="406" r:id="rId14"/>
    <p:sldId id="393" r:id="rId15"/>
    <p:sldId id="296" r:id="rId16"/>
    <p:sldId id="278" r:id="rId17"/>
    <p:sldId id="292" r:id="rId18"/>
    <p:sldId id="376" r:id="rId19"/>
    <p:sldId id="267" r:id="rId20"/>
    <p:sldId id="270" r:id="rId21"/>
    <p:sldId id="372" r:id="rId22"/>
    <p:sldId id="394" r:id="rId23"/>
    <p:sldId id="398" r:id="rId24"/>
    <p:sldId id="268" r:id="rId25"/>
    <p:sldId id="418" r:id="rId26"/>
    <p:sldId id="284" r:id="rId27"/>
    <p:sldId id="299" r:id="rId28"/>
    <p:sldId id="280" r:id="rId29"/>
    <p:sldId id="306" r:id="rId30"/>
    <p:sldId id="300" r:id="rId31"/>
    <p:sldId id="422" r:id="rId32"/>
    <p:sldId id="281" r:id="rId33"/>
    <p:sldId id="283" r:id="rId34"/>
    <p:sldId id="423" r:id="rId35"/>
    <p:sldId id="323" r:id="rId36"/>
    <p:sldId id="324" r:id="rId37"/>
    <p:sldId id="326" r:id="rId38"/>
    <p:sldId id="328" r:id="rId39"/>
    <p:sldId id="378" r:id="rId40"/>
    <p:sldId id="330" r:id="rId41"/>
    <p:sldId id="294" r:id="rId42"/>
    <p:sldId id="295" r:id="rId43"/>
    <p:sldId id="314" r:id="rId44"/>
    <p:sldId id="308" r:id="rId45"/>
    <p:sldId id="322" r:id="rId46"/>
    <p:sldId id="309" r:id="rId47"/>
    <p:sldId id="310" r:id="rId48"/>
    <p:sldId id="311" r:id="rId49"/>
    <p:sldId id="312" r:id="rId50"/>
    <p:sldId id="313" r:id="rId51"/>
    <p:sldId id="316" r:id="rId52"/>
    <p:sldId id="417" r:id="rId53"/>
    <p:sldId id="317" r:id="rId54"/>
    <p:sldId id="362" r:id="rId55"/>
    <p:sldId id="413" r:id="rId56"/>
    <p:sldId id="421" r:id="rId57"/>
    <p:sldId id="333" r:id="rId58"/>
    <p:sldId id="400" r:id="rId59"/>
    <p:sldId id="334" r:id="rId60"/>
    <p:sldId id="286"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82734-FB5C-799B-CE7B-8D188C013863}" name="Hindt, Lexy" initials="HL" userId="S::lexy.hindt@Nebraska.gov::42e41949-8409-4800-9a58-635b15ff84b9" providerId="AD"/>
  <p188:author id="{9B8DFC77-2B22-9BCF-9C1F-22E9E8C5C2F9}" name="Harris, Chelsea" initials="HC" userId="S::chelsea.harris@Nebraska.gov::7df6edc8-05ac-441f-8f97-6eacfa17734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nzone, Connor" initials="CC" lastIdx="2" clrIdx="0">
    <p:extLst>
      <p:ext uri="{19B8F6BF-5375-455C-9EA6-DF929625EA0E}">
        <p15:presenceInfo xmlns:p15="http://schemas.microsoft.com/office/powerpoint/2012/main" userId="S-1-5-21-4217669599-2491222991-3264065535-108933" providerId="AD"/>
      </p:ext>
    </p:extLst>
  </p:cmAuthor>
  <p:cmAuthor id="2" name="Blizzard, Rebecca" initials="BR" lastIdx="19" clrIdx="1">
    <p:extLst>
      <p:ext uri="{19B8F6BF-5375-455C-9EA6-DF929625EA0E}">
        <p15:presenceInfo xmlns:p15="http://schemas.microsoft.com/office/powerpoint/2012/main" userId="S::rebecca.blizzard@Nebraska.gov::b830db35-c2cb-42ed-aba1-9d3433f02db6" providerId="AD"/>
      </p:ext>
    </p:extLst>
  </p:cmAuthor>
  <p:cmAuthor id="3" name="Conway, Patrick" initials="CP" lastIdx="4" clrIdx="2">
    <p:extLst>
      <p:ext uri="{19B8F6BF-5375-455C-9EA6-DF929625EA0E}">
        <p15:presenceInfo xmlns:p15="http://schemas.microsoft.com/office/powerpoint/2012/main" userId="S::patrick.conway@Nebraska.gov::3e1d46c5-72b8-4e60-93ef-1be1fb5dd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F"/>
    <a:srgbClr val="FF2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p:cViewPr varScale="1">
        <p:scale>
          <a:sx n="106" d="100"/>
          <a:sy n="106" d="100"/>
        </p:scale>
        <p:origin x="1800" y="114"/>
      </p:cViewPr>
      <p:guideLst>
        <p:guide orient="horz" pos="2160"/>
        <p:guide pos="2880"/>
      </p:guideLst>
    </p:cSldViewPr>
  </p:slideViewPr>
  <p:outlineViewPr>
    <p:cViewPr>
      <p:scale>
        <a:sx n="33" d="100"/>
        <a:sy n="33" d="100"/>
      </p:scale>
      <p:origin x="0" y="-882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92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4205D-FE16-4AB0-8514-D09266E8EDE5}" type="doc">
      <dgm:prSet loTypeId="urn:microsoft.com/office/officeart/2005/8/layout/pyramid2" loCatId="pyramid" qsTypeId="urn:microsoft.com/office/officeart/2005/8/quickstyle/simple1" qsCatId="simple" csTypeId="urn:microsoft.com/office/officeart/2005/8/colors/accent1_2" csCatId="accent1" phldr="1"/>
      <dgm:spPr/>
    </dgm:pt>
    <dgm:pt modelId="{6143E3D7-1E2F-4EB5-97CB-8A2AF8D8CFF6}">
      <dgm:prSet phldrT="[Text]"/>
      <dgm:spPr/>
      <dgm:t>
        <a:bodyPr/>
        <a:lstStyle/>
        <a:p>
          <a:r>
            <a:rPr lang="en-US" dirty="0">
              <a:latin typeface="Arial" panose="020B0604020202020204" pitchFamily="34" charset="0"/>
            </a:rPr>
            <a:t>Cost</a:t>
          </a:r>
        </a:p>
      </dgm:t>
    </dgm:pt>
    <dgm:pt modelId="{4EA2D797-7EF4-4B6B-AC7D-AA5501091E68}" type="parTrans" cxnId="{4B2BBA42-6F5A-49D1-88E7-2B6DF0D453B1}">
      <dgm:prSet/>
      <dgm:spPr/>
      <dgm:t>
        <a:bodyPr/>
        <a:lstStyle/>
        <a:p>
          <a:endParaRPr lang="en-US"/>
        </a:p>
      </dgm:t>
    </dgm:pt>
    <dgm:pt modelId="{8FCF578B-80E6-446B-B6E3-F8ED1DE075EF}" type="sibTrans" cxnId="{4B2BBA42-6F5A-49D1-88E7-2B6DF0D453B1}">
      <dgm:prSet/>
      <dgm:spPr/>
      <dgm:t>
        <a:bodyPr/>
        <a:lstStyle/>
        <a:p>
          <a:endParaRPr lang="en-US"/>
        </a:p>
      </dgm:t>
    </dgm:pt>
    <dgm:pt modelId="{2ADE0AD2-6337-43A2-9727-6B205030A5EC}">
      <dgm:prSet phldrT="[Text]"/>
      <dgm:spPr/>
      <dgm:t>
        <a:bodyPr/>
        <a:lstStyle/>
        <a:p>
          <a:r>
            <a:rPr lang="en-US" dirty="0">
              <a:latin typeface="Arial" panose="020B0604020202020204" pitchFamily="34" charset="0"/>
            </a:rPr>
            <a:t>Facility</a:t>
          </a:r>
        </a:p>
      </dgm:t>
    </dgm:pt>
    <dgm:pt modelId="{9E5412A6-FA27-41B9-A54E-C597ADA05B3F}" type="parTrans" cxnId="{350745DF-D9B0-4A57-9546-A152FEECBC3A}">
      <dgm:prSet/>
      <dgm:spPr/>
      <dgm:t>
        <a:bodyPr/>
        <a:lstStyle/>
        <a:p>
          <a:endParaRPr lang="en-US"/>
        </a:p>
      </dgm:t>
    </dgm:pt>
    <dgm:pt modelId="{6135E43D-04F9-4E5A-BBC4-0D8947D14911}" type="sibTrans" cxnId="{350745DF-D9B0-4A57-9546-A152FEECBC3A}">
      <dgm:prSet/>
      <dgm:spPr/>
      <dgm:t>
        <a:bodyPr/>
        <a:lstStyle/>
        <a:p>
          <a:endParaRPr lang="en-US"/>
        </a:p>
      </dgm:t>
    </dgm:pt>
    <dgm:pt modelId="{56F4CDCC-DEDC-48D0-85F5-8F6F9BF6956D}">
      <dgm:prSet phldrT="[Text]"/>
      <dgm:spPr/>
      <dgm:t>
        <a:bodyPr/>
        <a:lstStyle/>
        <a:p>
          <a:r>
            <a:rPr lang="en-US" dirty="0">
              <a:latin typeface="Arial" panose="020B0604020202020204" pitchFamily="34" charset="0"/>
            </a:rPr>
            <a:t>Appl</a:t>
          </a:r>
          <a:r>
            <a:rPr lang="en-US" b="0" dirty="0">
              <a:latin typeface="Arial" panose="020B0604020202020204" pitchFamily="34" charset="0"/>
            </a:rPr>
            <a:t>ic</a:t>
          </a:r>
          <a:r>
            <a:rPr lang="en-US" dirty="0">
              <a:latin typeface="Arial" panose="020B0604020202020204" pitchFamily="34" charset="0"/>
            </a:rPr>
            <a:t>ant</a:t>
          </a:r>
        </a:p>
      </dgm:t>
    </dgm:pt>
    <dgm:pt modelId="{E603DC9B-484C-4FCE-B846-32709A861B5F}" type="parTrans" cxnId="{8EAE6DD4-0EA1-494F-BC73-AE607C8F363D}">
      <dgm:prSet/>
      <dgm:spPr/>
      <dgm:t>
        <a:bodyPr/>
        <a:lstStyle/>
        <a:p>
          <a:endParaRPr lang="en-US"/>
        </a:p>
      </dgm:t>
    </dgm:pt>
    <dgm:pt modelId="{AFA077F4-3E92-40AF-954F-3B46824D7DF2}" type="sibTrans" cxnId="{8EAE6DD4-0EA1-494F-BC73-AE607C8F363D}">
      <dgm:prSet/>
      <dgm:spPr/>
      <dgm:t>
        <a:bodyPr/>
        <a:lstStyle/>
        <a:p>
          <a:endParaRPr lang="en-US"/>
        </a:p>
      </dgm:t>
    </dgm:pt>
    <dgm:pt modelId="{53E97291-3AEA-4ECF-B9FB-44255A7D2B96}">
      <dgm:prSet/>
      <dgm:spPr/>
      <dgm:t>
        <a:bodyPr/>
        <a:lstStyle/>
        <a:p>
          <a:r>
            <a:rPr lang="en-US" dirty="0">
              <a:latin typeface="Arial" panose="020B0604020202020204" pitchFamily="34" charset="0"/>
            </a:rPr>
            <a:t>Work</a:t>
          </a:r>
        </a:p>
      </dgm:t>
    </dgm:pt>
    <dgm:pt modelId="{079B1A45-5659-4DC1-AB4C-56704769EEBF}" type="parTrans" cxnId="{3BD937D3-C91C-4F1F-B731-C6F650A9E306}">
      <dgm:prSet/>
      <dgm:spPr/>
      <dgm:t>
        <a:bodyPr/>
        <a:lstStyle/>
        <a:p>
          <a:endParaRPr lang="en-US"/>
        </a:p>
      </dgm:t>
    </dgm:pt>
    <dgm:pt modelId="{5B02875C-9FA8-434C-8875-F954CD7E7FF2}" type="sibTrans" cxnId="{3BD937D3-C91C-4F1F-B731-C6F650A9E306}">
      <dgm:prSet/>
      <dgm:spPr/>
      <dgm:t>
        <a:bodyPr/>
        <a:lstStyle/>
        <a:p>
          <a:endParaRPr lang="en-US"/>
        </a:p>
      </dgm:t>
    </dgm:pt>
    <dgm:pt modelId="{491B9FFF-A24A-4C03-AA74-1FFAA50D88B7}" type="pres">
      <dgm:prSet presAssocID="{23F4205D-FE16-4AB0-8514-D09266E8EDE5}" presName="compositeShape" presStyleCnt="0">
        <dgm:presLayoutVars>
          <dgm:dir/>
          <dgm:resizeHandles/>
        </dgm:presLayoutVars>
      </dgm:prSet>
      <dgm:spPr/>
    </dgm:pt>
    <dgm:pt modelId="{AB65B20F-33C3-4E95-90E6-6A33A9CED053}" type="pres">
      <dgm:prSet presAssocID="{23F4205D-FE16-4AB0-8514-D09266E8EDE5}" presName="pyramid" presStyleLbl="node1" presStyleIdx="0" presStyleCnt="1" custLinFactNeighborX="11454"/>
      <dgm:spPr/>
    </dgm:pt>
    <dgm:pt modelId="{27F52881-D75E-4C09-9B33-01DDAA7C08DC}" type="pres">
      <dgm:prSet presAssocID="{23F4205D-FE16-4AB0-8514-D09266E8EDE5}" presName="theList" presStyleCnt="0"/>
      <dgm:spPr/>
    </dgm:pt>
    <dgm:pt modelId="{2AF00C02-8883-401F-BD73-1FA7837E2056}" type="pres">
      <dgm:prSet presAssocID="{6143E3D7-1E2F-4EB5-97CB-8A2AF8D8CFF6}" presName="aNode" presStyleLbl="fgAcc1" presStyleIdx="0" presStyleCnt="4" custScaleX="47406" custLinFactY="37621" custLinFactNeighborX="-32379" custLinFactNeighborY="100000">
        <dgm:presLayoutVars>
          <dgm:bulletEnabled val="1"/>
        </dgm:presLayoutVars>
      </dgm:prSet>
      <dgm:spPr/>
    </dgm:pt>
    <dgm:pt modelId="{6F939F87-2B6C-4656-995C-33297ADCA2F0}" type="pres">
      <dgm:prSet presAssocID="{6143E3D7-1E2F-4EB5-97CB-8A2AF8D8CFF6}" presName="aSpace" presStyleCnt="0"/>
      <dgm:spPr/>
    </dgm:pt>
    <dgm:pt modelId="{8E5ECCBE-0EE4-4A58-B38F-172CD81E362D}" type="pres">
      <dgm:prSet presAssocID="{53E97291-3AEA-4ECF-B9FB-44255A7D2B96}" presName="aNode" presStyleLbl="fgAcc1" presStyleIdx="1" presStyleCnt="4" custScaleX="56984" custLinFactY="34362" custLinFactNeighborX="-32379" custLinFactNeighborY="100000">
        <dgm:presLayoutVars>
          <dgm:bulletEnabled val="1"/>
        </dgm:presLayoutVars>
      </dgm:prSet>
      <dgm:spPr/>
    </dgm:pt>
    <dgm:pt modelId="{A20A2300-EA6E-433A-A844-0E20A26422E2}" type="pres">
      <dgm:prSet presAssocID="{53E97291-3AEA-4ECF-B9FB-44255A7D2B96}" presName="aSpace" presStyleCnt="0"/>
      <dgm:spPr/>
    </dgm:pt>
    <dgm:pt modelId="{FFA2FE8C-1202-4D16-8FC7-50B1A8E84975}" type="pres">
      <dgm:prSet presAssocID="{2ADE0AD2-6337-43A2-9727-6B205030A5EC}" presName="aNode" presStyleLbl="fgAcc1" presStyleIdx="2" presStyleCnt="4" custScaleX="77705" custLinFactY="31104" custLinFactNeighborX="-32379" custLinFactNeighborY="100000">
        <dgm:presLayoutVars>
          <dgm:bulletEnabled val="1"/>
        </dgm:presLayoutVars>
      </dgm:prSet>
      <dgm:spPr/>
    </dgm:pt>
    <dgm:pt modelId="{B215434A-D50E-43FC-A23A-565733CF8CF6}" type="pres">
      <dgm:prSet presAssocID="{2ADE0AD2-6337-43A2-9727-6B205030A5EC}" presName="aSpace" presStyleCnt="0"/>
      <dgm:spPr/>
    </dgm:pt>
    <dgm:pt modelId="{BF5ABB4B-A3D5-4A09-A357-D945EBA6223D}" type="pres">
      <dgm:prSet presAssocID="{56F4CDCC-DEDC-48D0-85F5-8F6F9BF6956D}" presName="aNode" presStyleLbl="fgAcc1" presStyleIdx="3" presStyleCnt="4" custScaleX="124330" custScaleY="121621" custLinFactY="37776" custLinFactNeighborX="-32379" custLinFactNeighborY="100000">
        <dgm:presLayoutVars>
          <dgm:bulletEnabled val="1"/>
        </dgm:presLayoutVars>
      </dgm:prSet>
      <dgm:spPr/>
    </dgm:pt>
    <dgm:pt modelId="{0C8D9334-BD41-4BCA-A45D-A02DCF73AE02}" type="pres">
      <dgm:prSet presAssocID="{56F4CDCC-DEDC-48D0-85F5-8F6F9BF6956D}" presName="aSpace" presStyleCnt="0"/>
      <dgm:spPr/>
    </dgm:pt>
  </dgm:ptLst>
  <dgm:cxnLst>
    <dgm:cxn modelId="{4B2BBA42-6F5A-49D1-88E7-2B6DF0D453B1}" srcId="{23F4205D-FE16-4AB0-8514-D09266E8EDE5}" destId="{6143E3D7-1E2F-4EB5-97CB-8A2AF8D8CFF6}" srcOrd="0" destOrd="0" parTransId="{4EA2D797-7EF4-4B6B-AC7D-AA5501091E68}" sibTransId="{8FCF578B-80E6-446B-B6E3-F8ED1DE075EF}"/>
    <dgm:cxn modelId="{33B57B4D-2CB7-40A0-BFE6-EE1633A2A14F}" type="presOf" srcId="{23F4205D-FE16-4AB0-8514-D09266E8EDE5}" destId="{491B9FFF-A24A-4C03-AA74-1FFAA50D88B7}" srcOrd="0" destOrd="0" presId="urn:microsoft.com/office/officeart/2005/8/layout/pyramid2"/>
    <dgm:cxn modelId="{582EDE79-CE49-4BB1-B807-EACC0FE9E27A}" type="presOf" srcId="{53E97291-3AEA-4ECF-B9FB-44255A7D2B96}" destId="{8E5ECCBE-0EE4-4A58-B38F-172CD81E362D}" srcOrd="0" destOrd="0" presId="urn:microsoft.com/office/officeart/2005/8/layout/pyramid2"/>
    <dgm:cxn modelId="{3C22EAA9-ECBA-4F3F-BC49-8ADE858F9E39}" type="presOf" srcId="{6143E3D7-1E2F-4EB5-97CB-8A2AF8D8CFF6}" destId="{2AF00C02-8883-401F-BD73-1FA7837E2056}" srcOrd="0" destOrd="0" presId="urn:microsoft.com/office/officeart/2005/8/layout/pyramid2"/>
    <dgm:cxn modelId="{3BD937D3-C91C-4F1F-B731-C6F650A9E306}" srcId="{23F4205D-FE16-4AB0-8514-D09266E8EDE5}" destId="{53E97291-3AEA-4ECF-B9FB-44255A7D2B96}" srcOrd="1" destOrd="0" parTransId="{079B1A45-5659-4DC1-AB4C-56704769EEBF}" sibTransId="{5B02875C-9FA8-434C-8875-F954CD7E7FF2}"/>
    <dgm:cxn modelId="{8EAE6DD4-0EA1-494F-BC73-AE607C8F363D}" srcId="{23F4205D-FE16-4AB0-8514-D09266E8EDE5}" destId="{56F4CDCC-DEDC-48D0-85F5-8F6F9BF6956D}" srcOrd="3" destOrd="0" parTransId="{E603DC9B-484C-4FCE-B846-32709A861B5F}" sibTransId="{AFA077F4-3E92-40AF-954F-3B46824D7DF2}"/>
    <dgm:cxn modelId="{114328D5-06FB-44C5-A755-F0ADC33CE5C6}" type="presOf" srcId="{56F4CDCC-DEDC-48D0-85F5-8F6F9BF6956D}" destId="{BF5ABB4B-A3D5-4A09-A357-D945EBA6223D}" srcOrd="0" destOrd="0" presId="urn:microsoft.com/office/officeart/2005/8/layout/pyramid2"/>
    <dgm:cxn modelId="{E527C2DE-4E86-494D-85C0-2E7D9CAF9552}" type="presOf" srcId="{2ADE0AD2-6337-43A2-9727-6B205030A5EC}" destId="{FFA2FE8C-1202-4D16-8FC7-50B1A8E84975}" srcOrd="0" destOrd="0" presId="urn:microsoft.com/office/officeart/2005/8/layout/pyramid2"/>
    <dgm:cxn modelId="{350745DF-D9B0-4A57-9546-A152FEECBC3A}" srcId="{23F4205D-FE16-4AB0-8514-D09266E8EDE5}" destId="{2ADE0AD2-6337-43A2-9727-6B205030A5EC}" srcOrd="2" destOrd="0" parTransId="{9E5412A6-FA27-41B9-A54E-C597ADA05B3F}" sibTransId="{6135E43D-04F9-4E5A-BBC4-0D8947D14911}"/>
    <dgm:cxn modelId="{10317EAD-4215-40E1-A68F-A31732A6F967}" type="presParOf" srcId="{491B9FFF-A24A-4C03-AA74-1FFAA50D88B7}" destId="{AB65B20F-33C3-4E95-90E6-6A33A9CED053}" srcOrd="0" destOrd="0" presId="urn:microsoft.com/office/officeart/2005/8/layout/pyramid2"/>
    <dgm:cxn modelId="{CF2ADA0B-6209-43E6-A6CD-F1D2241502C8}" type="presParOf" srcId="{491B9FFF-A24A-4C03-AA74-1FFAA50D88B7}" destId="{27F52881-D75E-4C09-9B33-01DDAA7C08DC}" srcOrd="1" destOrd="0" presId="urn:microsoft.com/office/officeart/2005/8/layout/pyramid2"/>
    <dgm:cxn modelId="{9A98823B-E422-4254-ACBA-A56E7C4F241B}" type="presParOf" srcId="{27F52881-D75E-4C09-9B33-01DDAA7C08DC}" destId="{2AF00C02-8883-401F-BD73-1FA7837E2056}" srcOrd="0" destOrd="0" presId="urn:microsoft.com/office/officeart/2005/8/layout/pyramid2"/>
    <dgm:cxn modelId="{2DAF08FF-86AC-451D-A251-FCE29E161E76}" type="presParOf" srcId="{27F52881-D75E-4C09-9B33-01DDAA7C08DC}" destId="{6F939F87-2B6C-4656-995C-33297ADCA2F0}" srcOrd="1" destOrd="0" presId="urn:microsoft.com/office/officeart/2005/8/layout/pyramid2"/>
    <dgm:cxn modelId="{F8EBEE3B-B909-4206-9A7D-0BC5388998BC}" type="presParOf" srcId="{27F52881-D75E-4C09-9B33-01DDAA7C08DC}" destId="{8E5ECCBE-0EE4-4A58-B38F-172CD81E362D}" srcOrd="2" destOrd="0" presId="urn:microsoft.com/office/officeart/2005/8/layout/pyramid2"/>
    <dgm:cxn modelId="{7E77E7C0-6BCF-4D81-A0BB-4DD40667ADF1}" type="presParOf" srcId="{27F52881-D75E-4C09-9B33-01DDAA7C08DC}" destId="{A20A2300-EA6E-433A-A844-0E20A26422E2}" srcOrd="3" destOrd="0" presId="urn:microsoft.com/office/officeart/2005/8/layout/pyramid2"/>
    <dgm:cxn modelId="{29229AE1-6F33-4AF3-B060-1A0F98111A4D}" type="presParOf" srcId="{27F52881-D75E-4C09-9B33-01DDAA7C08DC}" destId="{FFA2FE8C-1202-4D16-8FC7-50B1A8E84975}" srcOrd="4" destOrd="0" presId="urn:microsoft.com/office/officeart/2005/8/layout/pyramid2"/>
    <dgm:cxn modelId="{A348421F-AC78-4177-A04F-748A520D8D09}" type="presParOf" srcId="{27F52881-D75E-4C09-9B33-01DDAA7C08DC}" destId="{B215434A-D50E-43FC-A23A-565733CF8CF6}" srcOrd="5" destOrd="0" presId="urn:microsoft.com/office/officeart/2005/8/layout/pyramid2"/>
    <dgm:cxn modelId="{C859F4D2-FD62-44F2-94BF-C79919FEFF66}" type="presParOf" srcId="{27F52881-D75E-4C09-9B33-01DDAA7C08DC}" destId="{BF5ABB4B-A3D5-4A09-A357-D945EBA6223D}" srcOrd="6" destOrd="0" presId="urn:microsoft.com/office/officeart/2005/8/layout/pyramid2"/>
    <dgm:cxn modelId="{BCA63B93-FBA4-439C-BD0D-418189470576}" type="presParOf" srcId="{27F52881-D75E-4C09-9B33-01DDAA7C08DC}" destId="{0C8D9334-BD41-4BCA-A45D-A02DCF73AE0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F4205D-FE16-4AB0-8514-D09266E8EDE5}" type="doc">
      <dgm:prSet loTypeId="urn:microsoft.com/office/officeart/2005/8/layout/pyramid2" loCatId="pyramid" qsTypeId="urn:microsoft.com/office/officeart/2005/8/quickstyle/simple1" qsCatId="simple" csTypeId="urn:microsoft.com/office/officeart/2005/8/colors/accent1_2" csCatId="accent1" phldr="1"/>
      <dgm:spPr/>
    </dgm:pt>
    <dgm:pt modelId="{6143E3D7-1E2F-4EB5-97CB-8A2AF8D8CFF6}">
      <dgm:prSet phldrT="[Text]"/>
      <dgm:spPr/>
      <dgm:t>
        <a:bodyPr/>
        <a:lstStyle/>
        <a:p>
          <a:r>
            <a:rPr lang="en-US" dirty="0">
              <a:latin typeface="Arial" panose="020B0604020202020204" pitchFamily="34" charset="0"/>
            </a:rPr>
            <a:t>Cost</a:t>
          </a:r>
        </a:p>
      </dgm:t>
    </dgm:pt>
    <dgm:pt modelId="{4EA2D797-7EF4-4B6B-AC7D-AA5501091E68}" type="parTrans" cxnId="{4B2BBA42-6F5A-49D1-88E7-2B6DF0D453B1}">
      <dgm:prSet/>
      <dgm:spPr/>
      <dgm:t>
        <a:bodyPr/>
        <a:lstStyle/>
        <a:p>
          <a:endParaRPr lang="en-US"/>
        </a:p>
      </dgm:t>
    </dgm:pt>
    <dgm:pt modelId="{8FCF578B-80E6-446B-B6E3-F8ED1DE075EF}" type="sibTrans" cxnId="{4B2BBA42-6F5A-49D1-88E7-2B6DF0D453B1}">
      <dgm:prSet/>
      <dgm:spPr/>
      <dgm:t>
        <a:bodyPr/>
        <a:lstStyle/>
        <a:p>
          <a:endParaRPr lang="en-US"/>
        </a:p>
      </dgm:t>
    </dgm:pt>
    <dgm:pt modelId="{2ADE0AD2-6337-43A2-9727-6B205030A5EC}">
      <dgm:prSet phldrT="[Text]"/>
      <dgm:spPr/>
      <dgm:t>
        <a:bodyPr/>
        <a:lstStyle/>
        <a:p>
          <a:r>
            <a:rPr lang="en-US" dirty="0">
              <a:latin typeface="Arial" panose="020B0604020202020204" pitchFamily="34" charset="0"/>
            </a:rPr>
            <a:t>Facility</a:t>
          </a:r>
        </a:p>
      </dgm:t>
    </dgm:pt>
    <dgm:pt modelId="{9E5412A6-FA27-41B9-A54E-C597ADA05B3F}" type="parTrans" cxnId="{350745DF-D9B0-4A57-9546-A152FEECBC3A}">
      <dgm:prSet/>
      <dgm:spPr/>
      <dgm:t>
        <a:bodyPr/>
        <a:lstStyle/>
        <a:p>
          <a:endParaRPr lang="en-US"/>
        </a:p>
      </dgm:t>
    </dgm:pt>
    <dgm:pt modelId="{6135E43D-04F9-4E5A-BBC4-0D8947D14911}" type="sibTrans" cxnId="{350745DF-D9B0-4A57-9546-A152FEECBC3A}">
      <dgm:prSet/>
      <dgm:spPr/>
      <dgm:t>
        <a:bodyPr/>
        <a:lstStyle/>
        <a:p>
          <a:endParaRPr lang="en-US"/>
        </a:p>
      </dgm:t>
    </dgm:pt>
    <dgm:pt modelId="{56F4CDCC-DEDC-48D0-85F5-8F6F9BF6956D}">
      <dgm:prSet phldrT="[Text]"/>
      <dgm:spPr>
        <a:solidFill>
          <a:srgbClr val="FFFF00">
            <a:alpha val="90000"/>
          </a:srgbClr>
        </a:solidFill>
      </dgm:spPr>
      <dgm:t>
        <a:bodyPr/>
        <a:lstStyle/>
        <a:p>
          <a:r>
            <a:rPr lang="en-US" dirty="0">
              <a:latin typeface="Arial" panose="020B0604020202020204" pitchFamily="34" charset="0"/>
            </a:rPr>
            <a:t>Appl</a:t>
          </a:r>
          <a:r>
            <a:rPr lang="en-US" b="0" dirty="0">
              <a:latin typeface="Arial" panose="020B0604020202020204" pitchFamily="34" charset="0"/>
            </a:rPr>
            <a:t>ic</a:t>
          </a:r>
          <a:r>
            <a:rPr lang="en-US" dirty="0">
              <a:latin typeface="Arial" panose="020B0604020202020204" pitchFamily="34" charset="0"/>
            </a:rPr>
            <a:t>ant</a:t>
          </a:r>
        </a:p>
      </dgm:t>
    </dgm:pt>
    <dgm:pt modelId="{E603DC9B-484C-4FCE-B846-32709A861B5F}" type="parTrans" cxnId="{8EAE6DD4-0EA1-494F-BC73-AE607C8F363D}">
      <dgm:prSet/>
      <dgm:spPr/>
      <dgm:t>
        <a:bodyPr/>
        <a:lstStyle/>
        <a:p>
          <a:endParaRPr lang="en-US"/>
        </a:p>
      </dgm:t>
    </dgm:pt>
    <dgm:pt modelId="{AFA077F4-3E92-40AF-954F-3B46824D7DF2}" type="sibTrans" cxnId="{8EAE6DD4-0EA1-494F-BC73-AE607C8F363D}">
      <dgm:prSet/>
      <dgm:spPr/>
      <dgm:t>
        <a:bodyPr/>
        <a:lstStyle/>
        <a:p>
          <a:endParaRPr lang="en-US"/>
        </a:p>
      </dgm:t>
    </dgm:pt>
    <dgm:pt modelId="{53E97291-3AEA-4ECF-B9FB-44255A7D2B96}">
      <dgm:prSet/>
      <dgm:spPr/>
      <dgm:t>
        <a:bodyPr/>
        <a:lstStyle/>
        <a:p>
          <a:r>
            <a:rPr lang="en-US" dirty="0">
              <a:latin typeface="Arial" panose="020B0604020202020204" pitchFamily="34" charset="0"/>
            </a:rPr>
            <a:t>Work</a:t>
          </a:r>
        </a:p>
      </dgm:t>
    </dgm:pt>
    <dgm:pt modelId="{079B1A45-5659-4DC1-AB4C-56704769EEBF}" type="parTrans" cxnId="{3BD937D3-C91C-4F1F-B731-C6F650A9E306}">
      <dgm:prSet/>
      <dgm:spPr/>
      <dgm:t>
        <a:bodyPr/>
        <a:lstStyle/>
        <a:p>
          <a:endParaRPr lang="en-US"/>
        </a:p>
      </dgm:t>
    </dgm:pt>
    <dgm:pt modelId="{5B02875C-9FA8-434C-8875-F954CD7E7FF2}" type="sibTrans" cxnId="{3BD937D3-C91C-4F1F-B731-C6F650A9E306}">
      <dgm:prSet/>
      <dgm:spPr/>
      <dgm:t>
        <a:bodyPr/>
        <a:lstStyle/>
        <a:p>
          <a:endParaRPr lang="en-US"/>
        </a:p>
      </dgm:t>
    </dgm:pt>
    <dgm:pt modelId="{491B9FFF-A24A-4C03-AA74-1FFAA50D88B7}" type="pres">
      <dgm:prSet presAssocID="{23F4205D-FE16-4AB0-8514-D09266E8EDE5}" presName="compositeShape" presStyleCnt="0">
        <dgm:presLayoutVars>
          <dgm:dir/>
          <dgm:resizeHandles/>
        </dgm:presLayoutVars>
      </dgm:prSet>
      <dgm:spPr/>
    </dgm:pt>
    <dgm:pt modelId="{AB65B20F-33C3-4E95-90E6-6A33A9CED053}" type="pres">
      <dgm:prSet presAssocID="{23F4205D-FE16-4AB0-8514-D09266E8EDE5}" presName="pyramid" presStyleLbl="node1" presStyleIdx="0" presStyleCnt="1" custLinFactNeighborX="11454"/>
      <dgm:spPr/>
    </dgm:pt>
    <dgm:pt modelId="{27F52881-D75E-4C09-9B33-01DDAA7C08DC}" type="pres">
      <dgm:prSet presAssocID="{23F4205D-FE16-4AB0-8514-D09266E8EDE5}" presName="theList" presStyleCnt="0"/>
      <dgm:spPr/>
    </dgm:pt>
    <dgm:pt modelId="{2AF00C02-8883-401F-BD73-1FA7837E2056}" type="pres">
      <dgm:prSet presAssocID="{6143E3D7-1E2F-4EB5-97CB-8A2AF8D8CFF6}" presName="aNode" presStyleLbl="fgAcc1" presStyleIdx="0" presStyleCnt="4" custScaleX="47406" custLinFactY="37621" custLinFactNeighborX="-32379" custLinFactNeighborY="100000">
        <dgm:presLayoutVars>
          <dgm:bulletEnabled val="1"/>
        </dgm:presLayoutVars>
      </dgm:prSet>
      <dgm:spPr/>
    </dgm:pt>
    <dgm:pt modelId="{6F939F87-2B6C-4656-995C-33297ADCA2F0}" type="pres">
      <dgm:prSet presAssocID="{6143E3D7-1E2F-4EB5-97CB-8A2AF8D8CFF6}" presName="aSpace" presStyleCnt="0"/>
      <dgm:spPr/>
    </dgm:pt>
    <dgm:pt modelId="{8E5ECCBE-0EE4-4A58-B38F-172CD81E362D}" type="pres">
      <dgm:prSet presAssocID="{53E97291-3AEA-4ECF-B9FB-44255A7D2B96}" presName="aNode" presStyleLbl="fgAcc1" presStyleIdx="1" presStyleCnt="4" custScaleX="56984" custLinFactY="34362" custLinFactNeighborX="-32379" custLinFactNeighborY="100000">
        <dgm:presLayoutVars>
          <dgm:bulletEnabled val="1"/>
        </dgm:presLayoutVars>
      </dgm:prSet>
      <dgm:spPr/>
    </dgm:pt>
    <dgm:pt modelId="{A20A2300-EA6E-433A-A844-0E20A26422E2}" type="pres">
      <dgm:prSet presAssocID="{53E97291-3AEA-4ECF-B9FB-44255A7D2B96}" presName="aSpace" presStyleCnt="0"/>
      <dgm:spPr/>
    </dgm:pt>
    <dgm:pt modelId="{FFA2FE8C-1202-4D16-8FC7-50B1A8E84975}" type="pres">
      <dgm:prSet presAssocID="{2ADE0AD2-6337-43A2-9727-6B205030A5EC}" presName="aNode" presStyleLbl="fgAcc1" presStyleIdx="2" presStyleCnt="4" custScaleX="77705" custLinFactY="31104" custLinFactNeighborX="-32379" custLinFactNeighborY="100000">
        <dgm:presLayoutVars>
          <dgm:bulletEnabled val="1"/>
        </dgm:presLayoutVars>
      </dgm:prSet>
      <dgm:spPr/>
    </dgm:pt>
    <dgm:pt modelId="{B215434A-D50E-43FC-A23A-565733CF8CF6}" type="pres">
      <dgm:prSet presAssocID="{2ADE0AD2-6337-43A2-9727-6B205030A5EC}" presName="aSpace" presStyleCnt="0"/>
      <dgm:spPr/>
    </dgm:pt>
    <dgm:pt modelId="{BF5ABB4B-A3D5-4A09-A357-D945EBA6223D}" type="pres">
      <dgm:prSet presAssocID="{56F4CDCC-DEDC-48D0-85F5-8F6F9BF6956D}" presName="aNode" presStyleLbl="fgAcc1" presStyleIdx="3" presStyleCnt="4" custScaleX="124330" custScaleY="121621" custLinFactY="37776" custLinFactNeighborX="-32379" custLinFactNeighborY="100000">
        <dgm:presLayoutVars>
          <dgm:bulletEnabled val="1"/>
        </dgm:presLayoutVars>
      </dgm:prSet>
      <dgm:spPr/>
    </dgm:pt>
    <dgm:pt modelId="{0C8D9334-BD41-4BCA-A45D-A02DCF73AE02}" type="pres">
      <dgm:prSet presAssocID="{56F4CDCC-DEDC-48D0-85F5-8F6F9BF6956D}" presName="aSpace" presStyleCnt="0"/>
      <dgm:spPr/>
    </dgm:pt>
  </dgm:ptLst>
  <dgm:cxnLst>
    <dgm:cxn modelId="{4B2BBA42-6F5A-49D1-88E7-2B6DF0D453B1}" srcId="{23F4205D-FE16-4AB0-8514-D09266E8EDE5}" destId="{6143E3D7-1E2F-4EB5-97CB-8A2AF8D8CFF6}" srcOrd="0" destOrd="0" parTransId="{4EA2D797-7EF4-4B6B-AC7D-AA5501091E68}" sibTransId="{8FCF578B-80E6-446B-B6E3-F8ED1DE075EF}"/>
    <dgm:cxn modelId="{33B57B4D-2CB7-40A0-BFE6-EE1633A2A14F}" type="presOf" srcId="{23F4205D-FE16-4AB0-8514-D09266E8EDE5}" destId="{491B9FFF-A24A-4C03-AA74-1FFAA50D88B7}" srcOrd="0" destOrd="0" presId="urn:microsoft.com/office/officeart/2005/8/layout/pyramid2"/>
    <dgm:cxn modelId="{582EDE79-CE49-4BB1-B807-EACC0FE9E27A}" type="presOf" srcId="{53E97291-3AEA-4ECF-B9FB-44255A7D2B96}" destId="{8E5ECCBE-0EE4-4A58-B38F-172CD81E362D}" srcOrd="0" destOrd="0" presId="urn:microsoft.com/office/officeart/2005/8/layout/pyramid2"/>
    <dgm:cxn modelId="{3C22EAA9-ECBA-4F3F-BC49-8ADE858F9E39}" type="presOf" srcId="{6143E3D7-1E2F-4EB5-97CB-8A2AF8D8CFF6}" destId="{2AF00C02-8883-401F-BD73-1FA7837E2056}" srcOrd="0" destOrd="0" presId="urn:microsoft.com/office/officeart/2005/8/layout/pyramid2"/>
    <dgm:cxn modelId="{3BD937D3-C91C-4F1F-B731-C6F650A9E306}" srcId="{23F4205D-FE16-4AB0-8514-D09266E8EDE5}" destId="{53E97291-3AEA-4ECF-B9FB-44255A7D2B96}" srcOrd="1" destOrd="0" parTransId="{079B1A45-5659-4DC1-AB4C-56704769EEBF}" sibTransId="{5B02875C-9FA8-434C-8875-F954CD7E7FF2}"/>
    <dgm:cxn modelId="{8EAE6DD4-0EA1-494F-BC73-AE607C8F363D}" srcId="{23F4205D-FE16-4AB0-8514-D09266E8EDE5}" destId="{56F4CDCC-DEDC-48D0-85F5-8F6F9BF6956D}" srcOrd="3" destOrd="0" parTransId="{E603DC9B-484C-4FCE-B846-32709A861B5F}" sibTransId="{AFA077F4-3E92-40AF-954F-3B46824D7DF2}"/>
    <dgm:cxn modelId="{114328D5-06FB-44C5-A755-F0ADC33CE5C6}" type="presOf" srcId="{56F4CDCC-DEDC-48D0-85F5-8F6F9BF6956D}" destId="{BF5ABB4B-A3D5-4A09-A357-D945EBA6223D}" srcOrd="0" destOrd="0" presId="urn:microsoft.com/office/officeart/2005/8/layout/pyramid2"/>
    <dgm:cxn modelId="{E527C2DE-4E86-494D-85C0-2E7D9CAF9552}" type="presOf" srcId="{2ADE0AD2-6337-43A2-9727-6B205030A5EC}" destId="{FFA2FE8C-1202-4D16-8FC7-50B1A8E84975}" srcOrd="0" destOrd="0" presId="urn:microsoft.com/office/officeart/2005/8/layout/pyramid2"/>
    <dgm:cxn modelId="{350745DF-D9B0-4A57-9546-A152FEECBC3A}" srcId="{23F4205D-FE16-4AB0-8514-D09266E8EDE5}" destId="{2ADE0AD2-6337-43A2-9727-6B205030A5EC}" srcOrd="2" destOrd="0" parTransId="{9E5412A6-FA27-41B9-A54E-C597ADA05B3F}" sibTransId="{6135E43D-04F9-4E5A-BBC4-0D8947D14911}"/>
    <dgm:cxn modelId="{10317EAD-4215-40E1-A68F-A31732A6F967}" type="presParOf" srcId="{491B9FFF-A24A-4C03-AA74-1FFAA50D88B7}" destId="{AB65B20F-33C3-4E95-90E6-6A33A9CED053}" srcOrd="0" destOrd="0" presId="urn:microsoft.com/office/officeart/2005/8/layout/pyramid2"/>
    <dgm:cxn modelId="{CF2ADA0B-6209-43E6-A6CD-F1D2241502C8}" type="presParOf" srcId="{491B9FFF-A24A-4C03-AA74-1FFAA50D88B7}" destId="{27F52881-D75E-4C09-9B33-01DDAA7C08DC}" srcOrd="1" destOrd="0" presId="urn:microsoft.com/office/officeart/2005/8/layout/pyramid2"/>
    <dgm:cxn modelId="{9A98823B-E422-4254-ACBA-A56E7C4F241B}" type="presParOf" srcId="{27F52881-D75E-4C09-9B33-01DDAA7C08DC}" destId="{2AF00C02-8883-401F-BD73-1FA7837E2056}" srcOrd="0" destOrd="0" presId="urn:microsoft.com/office/officeart/2005/8/layout/pyramid2"/>
    <dgm:cxn modelId="{2DAF08FF-86AC-451D-A251-FCE29E161E76}" type="presParOf" srcId="{27F52881-D75E-4C09-9B33-01DDAA7C08DC}" destId="{6F939F87-2B6C-4656-995C-33297ADCA2F0}" srcOrd="1" destOrd="0" presId="urn:microsoft.com/office/officeart/2005/8/layout/pyramid2"/>
    <dgm:cxn modelId="{F8EBEE3B-B909-4206-9A7D-0BC5388998BC}" type="presParOf" srcId="{27F52881-D75E-4C09-9B33-01DDAA7C08DC}" destId="{8E5ECCBE-0EE4-4A58-B38F-172CD81E362D}" srcOrd="2" destOrd="0" presId="urn:microsoft.com/office/officeart/2005/8/layout/pyramid2"/>
    <dgm:cxn modelId="{7E77E7C0-6BCF-4D81-A0BB-4DD40667ADF1}" type="presParOf" srcId="{27F52881-D75E-4C09-9B33-01DDAA7C08DC}" destId="{A20A2300-EA6E-433A-A844-0E20A26422E2}" srcOrd="3" destOrd="0" presId="urn:microsoft.com/office/officeart/2005/8/layout/pyramid2"/>
    <dgm:cxn modelId="{29229AE1-6F33-4AF3-B060-1A0F98111A4D}" type="presParOf" srcId="{27F52881-D75E-4C09-9B33-01DDAA7C08DC}" destId="{FFA2FE8C-1202-4D16-8FC7-50B1A8E84975}" srcOrd="4" destOrd="0" presId="urn:microsoft.com/office/officeart/2005/8/layout/pyramid2"/>
    <dgm:cxn modelId="{A348421F-AC78-4177-A04F-748A520D8D09}" type="presParOf" srcId="{27F52881-D75E-4C09-9B33-01DDAA7C08DC}" destId="{B215434A-D50E-43FC-A23A-565733CF8CF6}" srcOrd="5" destOrd="0" presId="urn:microsoft.com/office/officeart/2005/8/layout/pyramid2"/>
    <dgm:cxn modelId="{C859F4D2-FD62-44F2-94BF-C79919FEFF66}" type="presParOf" srcId="{27F52881-D75E-4C09-9B33-01DDAA7C08DC}" destId="{BF5ABB4B-A3D5-4A09-A357-D945EBA6223D}" srcOrd="6" destOrd="0" presId="urn:microsoft.com/office/officeart/2005/8/layout/pyramid2"/>
    <dgm:cxn modelId="{BCA63B93-FBA4-439C-BD0D-418189470576}" type="presParOf" srcId="{27F52881-D75E-4C09-9B33-01DDAA7C08DC}" destId="{0C8D9334-BD41-4BCA-A45D-A02DCF73AE0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F4205D-FE16-4AB0-8514-D09266E8EDE5}" type="doc">
      <dgm:prSet loTypeId="urn:microsoft.com/office/officeart/2005/8/layout/pyramid2" loCatId="pyramid" qsTypeId="urn:microsoft.com/office/officeart/2005/8/quickstyle/simple1" qsCatId="simple" csTypeId="urn:microsoft.com/office/officeart/2005/8/colors/accent1_2" csCatId="accent1" phldr="1"/>
      <dgm:spPr/>
    </dgm:pt>
    <dgm:pt modelId="{6143E3D7-1E2F-4EB5-97CB-8A2AF8D8CFF6}">
      <dgm:prSet phldrT="[Text]"/>
      <dgm:spPr>
        <a:solidFill>
          <a:srgbClr val="FFFF00">
            <a:alpha val="90000"/>
          </a:srgbClr>
        </a:solidFill>
      </dgm:spPr>
      <dgm:t>
        <a:bodyPr/>
        <a:lstStyle/>
        <a:p>
          <a:r>
            <a:rPr lang="en-US" dirty="0">
              <a:latin typeface="Arial" panose="020B0604020202020204" pitchFamily="34" charset="0"/>
            </a:rPr>
            <a:t>Cost</a:t>
          </a:r>
        </a:p>
      </dgm:t>
    </dgm:pt>
    <dgm:pt modelId="{4EA2D797-7EF4-4B6B-AC7D-AA5501091E68}" type="parTrans" cxnId="{4B2BBA42-6F5A-49D1-88E7-2B6DF0D453B1}">
      <dgm:prSet/>
      <dgm:spPr/>
      <dgm:t>
        <a:bodyPr/>
        <a:lstStyle/>
        <a:p>
          <a:endParaRPr lang="en-US"/>
        </a:p>
      </dgm:t>
    </dgm:pt>
    <dgm:pt modelId="{8FCF578B-80E6-446B-B6E3-F8ED1DE075EF}" type="sibTrans" cxnId="{4B2BBA42-6F5A-49D1-88E7-2B6DF0D453B1}">
      <dgm:prSet/>
      <dgm:spPr/>
      <dgm:t>
        <a:bodyPr/>
        <a:lstStyle/>
        <a:p>
          <a:endParaRPr lang="en-US"/>
        </a:p>
      </dgm:t>
    </dgm:pt>
    <dgm:pt modelId="{2ADE0AD2-6337-43A2-9727-6B205030A5EC}">
      <dgm:prSet phldrT="[Text]"/>
      <dgm:spPr>
        <a:solidFill>
          <a:srgbClr val="EAF6F9"/>
        </a:solidFill>
      </dgm:spPr>
      <dgm:t>
        <a:bodyPr/>
        <a:lstStyle/>
        <a:p>
          <a:r>
            <a:rPr lang="en-US" dirty="0">
              <a:latin typeface="Arial" panose="020B0604020202020204" pitchFamily="34" charset="0"/>
            </a:rPr>
            <a:t>Facility</a:t>
          </a:r>
        </a:p>
      </dgm:t>
    </dgm:pt>
    <dgm:pt modelId="{9E5412A6-FA27-41B9-A54E-C597ADA05B3F}" type="parTrans" cxnId="{350745DF-D9B0-4A57-9546-A152FEECBC3A}">
      <dgm:prSet/>
      <dgm:spPr/>
      <dgm:t>
        <a:bodyPr/>
        <a:lstStyle/>
        <a:p>
          <a:endParaRPr lang="en-US"/>
        </a:p>
      </dgm:t>
    </dgm:pt>
    <dgm:pt modelId="{6135E43D-04F9-4E5A-BBC4-0D8947D14911}" type="sibTrans" cxnId="{350745DF-D9B0-4A57-9546-A152FEECBC3A}">
      <dgm:prSet/>
      <dgm:spPr/>
      <dgm:t>
        <a:bodyPr/>
        <a:lstStyle/>
        <a:p>
          <a:endParaRPr lang="en-US"/>
        </a:p>
      </dgm:t>
    </dgm:pt>
    <dgm:pt modelId="{56F4CDCC-DEDC-48D0-85F5-8F6F9BF6956D}">
      <dgm:prSet phldrT="[Text]"/>
      <dgm:spPr>
        <a:solidFill>
          <a:srgbClr val="EAF6F9"/>
        </a:solidFill>
      </dgm:spPr>
      <dgm:t>
        <a:bodyPr/>
        <a:lstStyle/>
        <a:p>
          <a:r>
            <a:rPr lang="en-US" dirty="0">
              <a:latin typeface="Arial" panose="020B0604020202020204" pitchFamily="34" charset="0"/>
            </a:rPr>
            <a:t>Appl</a:t>
          </a:r>
          <a:r>
            <a:rPr lang="en-US" b="0" dirty="0">
              <a:latin typeface="Arial" panose="020B0604020202020204" pitchFamily="34" charset="0"/>
            </a:rPr>
            <a:t>ic</a:t>
          </a:r>
          <a:r>
            <a:rPr lang="en-US" dirty="0">
              <a:latin typeface="Arial" panose="020B0604020202020204" pitchFamily="34" charset="0"/>
            </a:rPr>
            <a:t>ant</a:t>
          </a:r>
        </a:p>
      </dgm:t>
    </dgm:pt>
    <dgm:pt modelId="{E603DC9B-484C-4FCE-B846-32709A861B5F}" type="parTrans" cxnId="{8EAE6DD4-0EA1-494F-BC73-AE607C8F363D}">
      <dgm:prSet/>
      <dgm:spPr/>
      <dgm:t>
        <a:bodyPr/>
        <a:lstStyle/>
        <a:p>
          <a:endParaRPr lang="en-US"/>
        </a:p>
      </dgm:t>
    </dgm:pt>
    <dgm:pt modelId="{AFA077F4-3E92-40AF-954F-3B46824D7DF2}" type="sibTrans" cxnId="{8EAE6DD4-0EA1-494F-BC73-AE607C8F363D}">
      <dgm:prSet/>
      <dgm:spPr/>
      <dgm:t>
        <a:bodyPr/>
        <a:lstStyle/>
        <a:p>
          <a:endParaRPr lang="en-US"/>
        </a:p>
      </dgm:t>
    </dgm:pt>
    <dgm:pt modelId="{53E97291-3AEA-4ECF-B9FB-44255A7D2B96}">
      <dgm:prSet/>
      <dgm:spPr>
        <a:solidFill>
          <a:srgbClr val="EAF6F9"/>
        </a:solidFill>
      </dgm:spPr>
      <dgm:t>
        <a:bodyPr/>
        <a:lstStyle/>
        <a:p>
          <a:r>
            <a:rPr lang="en-US" dirty="0">
              <a:latin typeface="Arial" panose="020B0604020202020204" pitchFamily="34" charset="0"/>
            </a:rPr>
            <a:t>Work</a:t>
          </a:r>
        </a:p>
      </dgm:t>
    </dgm:pt>
    <dgm:pt modelId="{079B1A45-5659-4DC1-AB4C-56704769EEBF}" type="parTrans" cxnId="{3BD937D3-C91C-4F1F-B731-C6F650A9E306}">
      <dgm:prSet/>
      <dgm:spPr/>
      <dgm:t>
        <a:bodyPr/>
        <a:lstStyle/>
        <a:p>
          <a:endParaRPr lang="en-US"/>
        </a:p>
      </dgm:t>
    </dgm:pt>
    <dgm:pt modelId="{5B02875C-9FA8-434C-8875-F954CD7E7FF2}" type="sibTrans" cxnId="{3BD937D3-C91C-4F1F-B731-C6F650A9E306}">
      <dgm:prSet/>
      <dgm:spPr/>
      <dgm:t>
        <a:bodyPr/>
        <a:lstStyle/>
        <a:p>
          <a:endParaRPr lang="en-US"/>
        </a:p>
      </dgm:t>
    </dgm:pt>
    <dgm:pt modelId="{491B9FFF-A24A-4C03-AA74-1FFAA50D88B7}" type="pres">
      <dgm:prSet presAssocID="{23F4205D-FE16-4AB0-8514-D09266E8EDE5}" presName="compositeShape" presStyleCnt="0">
        <dgm:presLayoutVars>
          <dgm:dir/>
          <dgm:resizeHandles/>
        </dgm:presLayoutVars>
      </dgm:prSet>
      <dgm:spPr/>
    </dgm:pt>
    <dgm:pt modelId="{AB65B20F-33C3-4E95-90E6-6A33A9CED053}" type="pres">
      <dgm:prSet presAssocID="{23F4205D-FE16-4AB0-8514-D09266E8EDE5}" presName="pyramid" presStyleLbl="node1" presStyleIdx="0" presStyleCnt="1" custLinFactNeighborX="11454"/>
      <dgm:spPr/>
    </dgm:pt>
    <dgm:pt modelId="{27F52881-D75E-4C09-9B33-01DDAA7C08DC}" type="pres">
      <dgm:prSet presAssocID="{23F4205D-FE16-4AB0-8514-D09266E8EDE5}" presName="theList" presStyleCnt="0"/>
      <dgm:spPr/>
    </dgm:pt>
    <dgm:pt modelId="{2AF00C02-8883-401F-BD73-1FA7837E2056}" type="pres">
      <dgm:prSet presAssocID="{6143E3D7-1E2F-4EB5-97CB-8A2AF8D8CFF6}" presName="aNode" presStyleLbl="fgAcc1" presStyleIdx="0" presStyleCnt="4" custScaleX="47406" custLinFactY="37621" custLinFactNeighborX="-32379" custLinFactNeighborY="100000">
        <dgm:presLayoutVars>
          <dgm:bulletEnabled val="1"/>
        </dgm:presLayoutVars>
      </dgm:prSet>
      <dgm:spPr/>
    </dgm:pt>
    <dgm:pt modelId="{6F939F87-2B6C-4656-995C-33297ADCA2F0}" type="pres">
      <dgm:prSet presAssocID="{6143E3D7-1E2F-4EB5-97CB-8A2AF8D8CFF6}" presName="aSpace" presStyleCnt="0"/>
      <dgm:spPr/>
    </dgm:pt>
    <dgm:pt modelId="{8E5ECCBE-0EE4-4A58-B38F-172CD81E362D}" type="pres">
      <dgm:prSet presAssocID="{53E97291-3AEA-4ECF-B9FB-44255A7D2B96}" presName="aNode" presStyleLbl="fgAcc1" presStyleIdx="1" presStyleCnt="4" custScaleX="56984" custLinFactY="34362" custLinFactNeighborX="-32379" custLinFactNeighborY="100000">
        <dgm:presLayoutVars>
          <dgm:bulletEnabled val="1"/>
        </dgm:presLayoutVars>
      </dgm:prSet>
      <dgm:spPr/>
    </dgm:pt>
    <dgm:pt modelId="{A20A2300-EA6E-433A-A844-0E20A26422E2}" type="pres">
      <dgm:prSet presAssocID="{53E97291-3AEA-4ECF-B9FB-44255A7D2B96}" presName="aSpace" presStyleCnt="0"/>
      <dgm:spPr/>
    </dgm:pt>
    <dgm:pt modelId="{FFA2FE8C-1202-4D16-8FC7-50B1A8E84975}" type="pres">
      <dgm:prSet presAssocID="{2ADE0AD2-6337-43A2-9727-6B205030A5EC}" presName="aNode" presStyleLbl="fgAcc1" presStyleIdx="2" presStyleCnt="4" custScaleX="77705" custLinFactY="35419" custLinFactNeighborX="-32216" custLinFactNeighborY="100000">
        <dgm:presLayoutVars>
          <dgm:bulletEnabled val="1"/>
        </dgm:presLayoutVars>
      </dgm:prSet>
      <dgm:spPr/>
    </dgm:pt>
    <dgm:pt modelId="{B215434A-D50E-43FC-A23A-565733CF8CF6}" type="pres">
      <dgm:prSet presAssocID="{2ADE0AD2-6337-43A2-9727-6B205030A5EC}" presName="aSpace" presStyleCnt="0"/>
      <dgm:spPr/>
    </dgm:pt>
    <dgm:pt modelId="{BF5ABB4B-A3D5-4A09-A357-D945EBA6223D}" type="pres">
      <dgm:prSet presAssocID="{56F4CDCC-DEDC-48D0-85F5-8F6F9BF6956D}" presName="aNode" presStyleLbl="fgAcc1" presStyleIdx="3" presStyleCnt="4" custScaleX="124330" custScaleY="121621" custLinFactY="37776" custLinFactNeighborX="-32379" custLinFactNeighborY="100000">
        <dgm:presLayoutVars>
          <dgm:bulletEnabled val="1"/>
        </dgm:presLayoutVars>
      </dgm:prSet>
      <dgm:spPr/>
    </dgm:pt>
    <dgm:pt modelId="{0C8D9334-BD41-4BCA-A45D-A02DCF73AE02}" type="pres">
      <dgm:prSet presAssocID="{56F4CDCC-DEDC-48D0-85F5-8F6F9BF6956D}" presName="aSpace" presStyleCnt="0"/>
      <dgm:spPr/>
    </dgm:pt>
  </dgm:ptLst>
  <dgm:cxnLst>
    <dgm:cxn modelId="{4B2BBA42-6F5A-49D1-88E7-2B6DF0D453B1}" srcId="{23F4205D-FE16-4AB0-8514-D09266E8EDE5}" destId="{6143E3D7-1E2F-4EB5-97CB-8A2AF8D8CFF6}" srcOrd="0" destOrd="0" parTransId="{4EA2D797-7EF4-4B6B-AC7D-AA5501091E68}" sibTransId="{8FCF578B-80E6-446B-B6E3-F8ED1DE075EF}"/>
    <dgm:cxn modelId="{33B57B4D-2CB7-40A0-BFE6-EE1633A2A14F}" type="presOf" srcId="{23F4205D-FE16-4AB0-8514-D09266E8EDE5}" destId="{491B9FFF-A24A-4C03-AA74-1FFAA50D88B7}" srcOrd="0" destOrd="0" presId="urn:microsoft.com/office/officeart/2005/8/layout/pyramid2"/>
    <dgm:cxn modelId="{582EDE79-CE49-4BB1-B807-EACC0FE9E27A}" type="presOf" srcId="{53E97291-3AEA-4ECF-B9FB-44255A7D2B96}" destId="{8E5ECCBE-0EE4-4A58-B38F-172CD81E362D}" srcOrd="0" destOrd="0" presId="urn:microsoft.com/office/officeart/2005/8/layout/pyramid2"/>
    <dgm:cxn modelId="{3C22EAA9-ECBA-4F3F-BC49-8ADE858F9E39}" type="presOf" srcId="{6143E3D7-1E2F-4EB5-97CB-8A2AF8D8CFF6}" destId="{2AF00C02-8883-401F-BD73-1FA7837E2056}" srcOrd="0" destOrd="0" presId="urn:microsoft.com/office/officeart/2005/8/layout/pyramid2"/>
    <dgm:cxn modelId="{3BD937D3-C91C-4F1F-B731-C6F650A9E306}" srcId="{23F4205D-FE16-4AB0-8514-D09266E8EDE5}" destId="{53E97291-3AEA-4ECF-B9FB-44255A7D2B96}" srcOrd="1" destOrd="0" parTransId="{079B1A45-5659-4DC1-AB4C-56704769EEBF}" sibTransId="{5B02875C-9FA8-434C-8875-F954CD7E7FF2}"/>
    <dgm:cxn modelId="{8EAE6DD4-0EA1-494F-BC73-AE607C8F363D}" srcId="{23F4205D-FE16-4AB0-8514-D09266E8EDE5}" destId="{56F4CDCC-DEDC-48D0-85F5-8F6F9BF6956D}" srcOrd="3" destOrd="0" parTransId="{E603DC9B-484C-4FCE-B846-32709A861B5F}" sibTransId="{AFA077F4-3E92-40AF-954F-3B46824D7DF2}"/>
    <dgm:cxn modelId="{114328D5-06FB-44C5-A755-F0ADC33CE5C6}" type="presOf" srcId="{56F4CDCC-DEDC-48D0-85F5-8F6F9BF6956D}" destId="{BF5ABB4B-A3D5-4A09-A357-D945EBA6223D}" srcOrd="0" destOrd="0" presId="urn:microsoft.com/office/officeart/2005/8/layout/pyramid2"/>
    <dgm:cxn modelId="{E527C2DE-4E86-494D-85C0-2E7D9CAF9552}" type="presOf" srcId="{2ADE0AD2-6337-43A2-9727-6B205030A5EC}" destId="{FFA2FE8C-1202-4D16-8FC7-50B1A8E84975}" srcOrd="0" destOrd="0" presId="urn:microsoft.com/office/officeart/2005/8/layout/pyramid2"/>
    <dgm:cxn modelId="{350745DF-D9B0-4A57-9546-A152FEECBC3A}" srcId="{23F4205D-FE16-4AB0-8514-D09266E8EDE5}" destId="{2ADE0AD2-6337-43A2-9727-6B205030A5EC}" srcOrd="2" destOrd="0" parTransId="{9E5412A6-FA27-41B9-A54E-C597ADA05B3F}" sibTransId="{6135E43D-04F9-4E5A-BBC4-0D8947D14911}"/>
    <dgm:cxn modelId="{10317EAD-4215-40E1-A68F-A31732A6F967}" type="presParOf" srcId="{491B9FFF-A24A-4C03-AA74-1FFAA50D88B7}" destId="{AB65B20F-33C3-4E95-90E6-6A33A9CED053}" srcOrd="0" destOrd="0" presId="urn:microsoft.com/office/officeart/2005/8/layout/pyramid2"/>
    <dgm:cxn modelId="{CF2ADA0B-6209-43E6-A6CD-F1D2241502C8}" type="presParOf" srcId="{491B9FFF-A24A-4C03-AA74-1FFAA50D88B7}" destId="{27F52881-D75E-4C09-9B33-01DDAA7C08DC}" srcOrd="1" destOrd="0" presId="urn:microsoft.com/office/officeart/2005/8/layout/pyramid2"/>
    <dgm:cxn modelId="{9A98823B-E422-4254-ACBA-A56E7C4F241B}" type="presParOf" srcId="{27F52881-D75E-4C09-9B33-01DDAA7C08DC}" destId="{2AF00C02-8883-401F-BD73-1FA7837E2056}" srcOrd="0" destOrd="0" presId="urn:microsoft.com/office/officeart/2005/8/layout/pyramid2"/>
    <dgm:cxn modelId="{2DAF08FF-86AC-451D-A251-FCE29E161E76}" type="presParOf" srcId="{27F52881-D75E-4C09-9B33-01DDAA7C08DC}" destId="{6F939F87-2B6C-4656-995C-33297ADCA2F0}" srcOrd="1" destOrd="0" presId="urn:microsoft.com/office/officeart/2005/8/layout/pyramid2"/>
    <dgm:cxn modelId="{F8EBEE3B-B909-4206-9A7D-0BC5388998BC}" type="presParOf" srcId="{27F52881-D75E-4C09-9B33-01DDAA7C08DC}" destId="{8E5ECCBE-0EE4-4A58-B38F-172CD81E362D}" srcOrd="2" destOrd="0" presId="urn:microsoft.com/office/officeart/2005/8/layout/pyramid2"/>
    <dgm:cxn modelId="{7E77E7C0-6BCF-4D81-A0BB-4DD40667ADF1}" type="presParOf" srcId="{27F52881-D75E-4C09-9B33-01DDAA7C08DC}" destId="{A20A2300-EA6E-433A-A844-0E20A26422E2}" srcOrd="3" destOrd="0" presId="urn:microsoft.com/office/officeart/2005/8/layout/pyramid2"/>
    <dgm:cxn modelId="{29229AE1-6F33-4AF3-B060-1A0F98111A4D}" type="presParOf" srcId="{27F52881-D75E-4C09-9B33-01DDAA7C08DC}" destId="{FFA2FE8C-1202-4D16-8FC7-50B1A8E84975}" srcOrd="4" destOrd="0" presId="urn:microsoft.com/office/officeart/2005/8/layout/pyramid2"/>
    <dgm:cxn modelId="{A348421F-AC78-4177-A04F-748A520D8D09}" type="presParOf" srcId="{27F52881-D75E-4C09-9B33-01DDAA7C08DC}" destId="{B215434A-D50E-43FC-A23A-565733CF8CF6}" srcOrd="5" destOrd="0" presId="urn:microsoft.com/office/officeart/2005/8/layout/pyramid2"/>
    <dgm:cxn modelId="{C859F4D2-FD62-44F2-94BF-C79919FEFF66}" type="presParOf" srcId="{27F52881-D75E-4C09-9B33-01DDAA7C08DC}" destId="{BF5ABB4B-A3D5-4A09-A357-D945EBA6223D}" srcOrd="6" destOrd="0" presId="urn:microsoft.com/office/officeart/2005/8/layout/pyramid2"/>
    <dgm:cxn modelId="{BCA63B93-FBA4-439C-BD0D-418189470576}" type="presParOf" srcId="{27F52881-D75E-4C09-9B33-01DDAA7C08DC}" destId="{0C8D9334-BD41-4BCA-A45D-A02DCF73AE0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0C7E09-05C6-418F-9E01-FC8451C81418}" type="doc">
      <dgm:prSet loTypeId="urn:microsoft.com/office/officeart/2005/8/layout/bList2" loCatId="list" qsTypeId="urn:microsoft.com/office/officeart/2005/8/quickstyle/simple1" qsCatId="simple" csTypeId="urn:microsoft.com/office/officeart/2005/8/colors/accent1_2" csCatId="accent1" phldr="1"/>
      <dgm:spPr/>
    </dgm:pt>
    <dgm:pt modelId="{09E064FB-B9C6-4F7D-A860-2E4482C3E68D}">
      <dgm:prSet phldrT="[Text]"/>
      <dgm:spPr/>
      <dgm:t>
        <a:bodyPr/>
        <a:lstStyle/>
        <a:p>
          <a:r>
            <a:rPr lang="en-US" dirty="0">
              <a:latin typeface="Arial" panose="020B0604020202020204" pitchFamily="34" charset="0"/>
            </a:rPr>
            <a:t>100% complete work</a:t>
          </a:r>
        </a:p>
      </dgm:t>
    </dgm:pt>
    <dgm:pt modelId="{0793F91A-614A-4272-8A67-1115AD344CFA}" type="parTrans" cxnId="{7C4A4E74-75C8-4E75-A6CB-A3B7116143D6}">
      <dgm:prSet/>
      <dgm:spPr/>
      <dgm:t>
        <a:bodyPr/>
        <a:lstStyle/>
        <a:p>
          <a:endParaRPr lang="en-US"/>
        </a:p>
      </dgm:t>
    </dgm:pt>
    <dgm:pt modelId="{120A4596-F31D-41C5-A411-33866972BA94}" type="sibTrans" cxnId="{7C4A4E74-75C8-4E75-A6CB-A3B7116143D6}">
      <dgm:prSet/>
      <dgm:spPr/>
      <dgm:t>
        <a:bodyPr/>
        <a:lstStyle/>
        <a:p>
          <a:endParaRPr lang="en-US"/>
        </a:p>
      </dgm:t>
    </dgm:pt>
    <dgm:pt modelId="{16D318EA-A141-4809-BF04-54D8D4A9A179}">
      <dgm:prSet phldrT="[Text]"/>
      <dgm:spPr/>
      <dgm:t>
        <a:bodyPr/>
        <a:lstStyle/>
        <a:p>
          <a:r>
            <a:rPr lang="en-US" dirty="0">
              <a:latin typeface="Arial" panose="020B0604020202020204" pitchFamily="34" charset="0"/>
            </a:rPr>
            <a:t>Work to be completed</a:t>
          </a:r>
        </a:p>
      </dgm:t>
    </dgm:pt>
    <dgm:pt modelId="{421D282E-C0F6-4F19-BAC6-481EEA6B8BD0}" type="parTrans" cxnId="{010577A3-141A-4F4E-888C-6059FD7C97C9}">
      <dgm:prSet/>
      <dgm:spPr/>
      <dgm:t>
        <a:bodyPr/>
        <a:lstStyle/>
        <a:p>
          <a:endParaRPr lang="en-US"/>
        </a:p>
      </dgm:t>
    </dgm:pt>
    <dgm:pt modelId="{A68DACE5-812E-4E4D-ABEC-F9BB0557C4FD}" type="sibTrans" cxnId="{010577A3-141A-4F4E-888C-6059FD7C97C9}">
      <dgm:prSet/>
      <dgm:spPr/>
      <dgm:t>
        <a:bodyPr/>
        <a:lstStyle/>
        <a:p>
          <a:endParaRPr lang="en-US"/>
        </a:p>
      </dgm:t>
    </dgm:pt>
    <dgm:pt modelId="{4BFAAB7E-E9B4-4A65-AE72-0AD425B6BB5F}" type="pres">
      <dgm:prSet presAssocID="{C60C7E09-05C6-418F-9E01-FC8451C81418}" presName="diagram" presStyleCnt="0">
        <dgm:presLayoutVars>
          <dgm:dir/>
          <dgm:animLvl val="lvl"/>
          <dgm:resizeHandles val="exact"/>
        </dgm:presLayoutVars>
      </dgm:prSet>
      <dgm:spPr/>
    </dgm:pt>
    <dgm:pt modelId="{E83D0336-B6A5-4548-8D17-6D045A7B4041}" type="pres">
      <dgm:prSet presAssocID="{09E064FB-B9C6-4F7D-A860-2E4482C3E68D}" presName="compNode" presStyleCnt="0"/>
      <dgm:spPr/>
    </dgm:pt>
    <dgm:pt modelId="{83ED17D7-EBB5-41B3-A465-AD7514F2835C}" type="pres">
      <dgm:prSet presAssocID="{09E064FB-B9C6-4F7D-A860-2E4482C3E68D}" presName="childRect" presStyleLbl="bgAcc1" presStyleIdx="0" presStyleCnt="2">
        <dgm:presLayoutVars>
          <dgm:bulletEnabled val="1"/>
        </dgm:presLayoutVars>
      </dgm:prSet>
      <dgm:spPr/>
    </dgm:pt>
    <dgm:pt modelId="{57444C2C-8F9F-474A-8773-0C7515D42F45}" type="pres">
      <dgm:prSet presAssocID="{09E064FB-B9C6-4F7D-A860-2E4482C3E68D}" presName="parentText" presStyleLbl="node1" presStyleIdx="0" presStyleCnt="0">
        <dgm:presLayoutVars>
          <dgm:chMax val="0"/>
          <dgm:bulletEnabled val="1"/>
        </dgm:presLayoutVars>
      </dgm:prSet>
      <dgm:spPr/>
    </dgm:pt>
    <dgm:pt modelId="{6F525C63-9491-46A2-B21A-580564C78EE1}" type="pres">
      <dgm:prSet presAssocID="{09E064FB-B9C6-4F7D-A860-2E4482C3E68D}" presName="parentRect" presStyleLbl="alignNode1" presStyleIdx="0" presStyleCnt="2"/>
      <dgm:spPr/>
    </dgm:pt>
    <dgm:pt modelId="{061FE9C9-E667-47C9-B273-963C725A32C1}" type="pres">
      <dgm:prSet presAssocID="{09E064FB-B9C6-4F7D-A860-2E4482C3E68D}" presName="adorn" presStyleLbl="fgAccFollow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8BCAF3FA-3858-499E-8D7F-8A531E1080C3}" type="pres">
      <dgm:prSet presAssocID="{120A4596-F31D-41C5-A411-33866972BA94}" presName="sibTrans" presStyleLbl="sibTrans2D1" presStyleIdx="0" presStyleCnt="0"/>
      <dgm:spPr/>
    </dgm:pt>
    <dgm:pt modelId="{F441EC19-670F-4B6D-BCB7-42130DD36E03}" type="pres">
      <dgm:prSet presAssocID="{16D318EA-A141-4809-BF04-54D8D4A9A179}" presName="compNode" presStyleCnt="0"/>
      <dgm:spPr/>
    </dgm:pt>
    <dgm:pt modelId="{2794EB4F-63D3-46F5-B163-2BF21B494BCA}" type="pres">
      <dgm:prSet presAssocID="{16D318EA-A141-4809-BF04-54D8D4A9A179}" presName="childRect" presStyleLbl="bgAcc1" presStyleIdx="1" presStyleCnt="2" custLinFactNeighborX="-2355" custLinFactNeighborY="-96">
        <dgm:presLayoutVars>
          <dgm:bulletEnabled val="1"/>
        </dgm:presLayoutVars>
      </dgm:prSet>
      <dgm:spPr/>
    </dgm:pt>
    <dgm:pt modelId="{B484E7FE-22AB-4CDD-B988-05669D9DD259}" type="pres">
      <dgm:prSet presAssocID="{16D318EA-A141-4809-BF04-54D8D4A9A179}" presName="parentText" presStyleLbl="node1" presStyleIdx="0" presStyleCnt="0">
        <dgm:presLayoutVars>
          <dgm:chMax val="0"/>
          <dgm:bulletEnabled val="1"/>
        </dgm:presLayoutVars>
      </dgm:prSet>
      <dgm:spPr/>
    </dgm:pt>
    <dgm:pt modelId="{D981F3E5-AEDE-4B8D-B963-5E63E9DA544E}" type="pres">
      <dgm:prSet presAssocID="{16D318EA-A141-4809-BF04-54D8D4A9A179}" presName="parentRect" presStyleLbl="alignNode1" presStyleIdx="1" presStyleCnt="2" custLinFactNeighborX="-2355" custLinFactNeighborY="974"/>
      <dgm:spPr/>
    </dgm:pt>
    <dgm:pt modelId="{C0C5B384-79D8-422A-ACAF-45EE0D5FB79F}" type="pres">
      <dgm:prSet presAssocID="{16D318EA-A141-4809-BF04-54D8D4A9A179}"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Lst>
  <dgm:cxnLst>
    <dgm:cxn modelId="{5A041F1F-E490-4E0E-888D-729884C7327C}" type="presOf" srcId="{16D318EA-A141-4809-BF04-54D8D4A9A179}" destId="{B484E7FE-22AB-4CDD-B988-05669D9DD259}" srcOrd="0" destOrd="0" presId="urn:microsoft.com/office/officeart/2005/8/layout/bList2"/>
    <dgm:cxn modelId="{F1F6E323-AC4C-4B77-AD37-69C46FD39AED}" type="presOf" srcId="{120A4596-F31D-41C5-A411-33866972BA94}" destId="{8BCAF3FA-3858-499E-8D7F-8A531E1080C3}" srcOrd="0" destOrd="0" presId="urn:microsoft.com/office/officeart/2005/8/layout/bList2"/>
    <dgm:cxn modelId="{7C4A4E74-75C8-4E75-A6CB-A3B7116143D6}" srcId="{C60C7E09-05C6-418F-9E01-FC8451C81418}" destId="{09E064FB-B9C6-4F7D-A860-2E4482C3E68D}" srcOrd="0" destOrd="0" parTransId="{0793F91A-614A-4272-8A67-1115AD344CFA}" sibTransId="{120A4596-F31D-41C5-A411-33866972BA94}"/>
    <dgm:cxn modelId="{9FAB4A55-18EC-4B28-B66A-14ED6BB21263}" type="presOf" srcId="{09E064FB-B9C6-4F7D-A860-2E4482C3E68D}" destId="{57444C2C-8F9F-474A-8773-0C7515D42F45}" srcOrd="0" destOrd="0" presId="urn:microsoft.com/office/officeart/2005/8/layout/bList2"/>
    <dgm:cxn modelId="{010577A3-141A-4F4E-888C-6059FD7C97C9}" srcId="{C60C7E09-05C6-418F-9E01-FC8451C81418}" destId="{16D318EA-A141-4809-BF04-54D8D4A9A179}" srcOrd="1" destOrd="0" parTransId="{421D282E-C0F6-4F19-BAC6-481EEA6B8BD0}" sibTransId="{A68DACE5-812E-4E4D-ABEC-F9BB0557C4FD}"/>
    <dgm:cxn modelId="{53CB5CB7-1290-4F4A-BC5E-1F5C2D454CC6}" type="presOf" srcId="{09E064FB-B9C6-4F7D-A860-2E4482C3E68D}" destId="{6F525C63-9491-46A2-B21A-580564C78EE1}" srcOrd="1" destOrd="0" presId="urn:microsoft.com/office/officeart/2005/8/layout/bList2"/>
    <dgm:cxn modelId="{F44595B8-79C7-47C5-92DD-94163F4A292C}" type="presOf" srcId="{16D318EA-A141-4809-BF04-54D8D4A9A179}" destId="{D981F3E5-AEDE-4B8D-B963-5E63E9DA544E}" srcOrd="1" destOrd="0" presId="urn:microsoft.com/office/officeart/2005/8/layout/bList2"/>
    <dgm:cxn modelId="{6DC696D6-E08D-4D66-AF31-B0353F4D0B50}" type="presOf" srcId="{C60C7E09-05C6-418F-9E01-FC8451C81418}" destId="{4BFAAB7E-E9B4-4A65-AE72-0AD425B6BB5F}" srcOrd="0" destOrd="0" presId="urn:microsoft.com/office/officeart/2005/8/layout/bList2"/>
    <dgm:cxn modelId="{AB88AA34-E39B-4C28-A79A-D91A5B66E664}" type="presParOf" srcId="{4BFAAB7E-E9B4-4A65-AE72-0AD425B6BB5F}" destId="{E83D0336-B6A5-4548-8D17-6D045A7B4041}" srcOrd="0" destOrd="0" presId="urn:microsoft.com/office/officeart/2005/8/layout/bList2"/>
    <dgm:cxn modelId="{D4340CD4-9AEF-4A12-AF9A-E6A824625EFB}" type="presParOf" srcId="{E83D0336-B6A5-4548-8D17-6D045A7B4041}" destId="{83ED17D7-EBB5-41B3-A465-AD7514F2835C}" srcOrd="0" destOrd="0" presId="urn:microsoft.com/office/officeart/2005/8/layout/bList2"/>
    <dgm:cxn modelId="{82E44D36-F315-42AC-9C72-E4C879544A94}" type="presParOf" srcId="{E83D0336-B6A5-4548-8D17-6D045A7B4041}" destId="{57444C2C-8F9F-474A-8773-0C7515D42F45}" srcOrd="1" destOrd="0" presId="urn:microsoft.com/office/officeart/2005/8/layout/bList2"/>
    <dgm:cxn modelId="{F9AA1B65-F255-4211-B3F0-43CD680E32C1}" type="presParOf" srcId="{E83D0336-B6A5-4548-8D17-6D045A7B4041}" destId="{6F525C63-9491-46A2-B21A-580564C78EE1}" srcOrd="2" destOrd="0" presId="urn:microsoft.com/office/officeart/2005/8/layout/bList2"/>
    <dgm:cxn modelId="{004D26A2-2A9B-46E5-8367-1B74B49DA5D7}" type="presParOf" srcId="{E83D0336-B6A5-4548-8D17-6D045A7B4041}" destId="{061FE9C9-E667-47C9-B273-963C725A32C1}" srcOrd="3" destOrd="0" presId="urn:microsoft.com/office/officeart/2005/8/layout/bList2"/>
    <dgm:cxn modelId="{6095D738-6AAF-45DB-B76B-D5B45DF29D7A}" type="presParOf" srcId="{4BFAAB7E-E9B4-4A65-AE72-0AD425B6BB5F}" destId="{8BCAF3FA-3858-499E-8D7F-8A531E1080C3}" srcOrd="1" destOrd="0" presId="urn:microsoft.com/office/officeart/2005/8/layout/bList2"/>
    <dgm:cxn modelId="{21DC06DC-C1B9-4884-98C8-10956E6776CC}" type="presParOf" srcId="{4BFAAB7E-E9B4-4A65-AE72-0AD425B6BB5F}" destId="{F441EC19-670F-4B6D-BCB7-42130DD36E03}" srcOrd="2" destOrd="0" presId="urn:microsoft.com/office/officeart/2005/8/layout/bList2"/>
    <dgm:cxn modelId="{A0614882-E2CE-4915-8BBD-D5ECAC73EB10}" type="presParOf" srcId="{F441EC19-670F-4B6D-BCB7-42130DD36E03}" destId="{2794EB4F-63D3-46F5-B163-2BF21B494BCA}" srcOrd="0" destOrd="0" presId="urn:microsoft.com/office/officeart/2005/8/layout/bList2"/>
    <dgm:cxn modelId="{27FED37D-6431-4843-8E17-B5835A165CA7}" type="presParOf" srcId="{F441EC19-670F-4B6D-BCB7-42130DD36E03}" destId="{B484E7FE-22AB-4CDD-B988-05669D9DD259}" srcOrd="1" destOrd="0" presId="urn:microsoft.com/office/officeart/2005/8/layout/bList2"/>
    <dgm:cxn modelId="{BFC15378-AEFD-49AC-977C-B24CA9ED8FEC}" type="presParOf" srcId="{F441EC19-670F-4B6D-BCB7-42130DD36E03}" destId="{D981F3E5-AEDE-4B8D-B963-5E63E9DA544E}" srcOrd="2" destOrd="0" presId="urn:microsoft.com/office/officeart/2005/8/layout/bList2"/>
    <dgm:cxn modelId="{70F55F7E-65A4-4981-8839-D8C98EA211FA}" type="presParOf" srcId="{F441EC19-670F-4B6D-BCB7-42130DD36E03}" destId="{C0C5B384-79D8-422A-ACAF-45EE0D5FB79F}"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083C37-0D72-470B-8DC6-FD9EBE3FDF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B527DFB-E028-440B-88DD-F7B2B06C1980}">
      <dgm:prSet phldrT="[Text]" custT="1"/>
      <dgm:spPr/>
      <dgm:t>
        <a:bodyPr/>
        <a:lstStyle/>
        <a:p>
          <a:r>
            <a:rPr lang="en-US" sz="1000" b="1" dirty="0"/>
            <a:t>Donny Christensen</a:t>
          </a:r>
        </a:p>
        <a:p>
          <a:r>
            <a:rPr lang="en-US" sz="1000" dirty="0"/>
            <a:t>Recovery Section Administrator</a:t>
          </a:r>
        </a:p>
      </dgm:t>
    </dgm:pt>
    <dgm:pt modelId="{174076F8-8DB9-4D2A-8EAD-F56C4D297D36}" type="parTrans" cxnId="{CD4F7E15-53F3-4EAC-B7AB-9D9309D51BC3}">
      <dgm:prSet/>
      <dgm:spPr/>
      <dgm:t>
        <a:bodyPr/>
        <a:lstStyle/>
        <a:p>
          <a:endParaRPr lang="en-US"/>
        </a:p>
      </dgm:t>
    </dgm:pt>
    <dgm:pt modelId="{53276EFA-08E3-4F62-8243-D3EBEC67C749}" type="sibTrans" cxnId="{CD4F7E15-53F3-4EAC-B7AB-9D9309D51BC3}">
      <dgm:prSet/>
      <dgm:spPr/>
      <dgm:t>
        <a:bodyPr/>
        <a:lstStyle/>
        <a:p>
          <a:endParaRPr lang="en-US"/>
        </a:p>
      </dgm:t>
    </dgm:pt>
    <dgm:pt modelId="{4B06A1FB-BB69-4108-A6B6-913E3FD09FE5}">
      <dgm:prSet phldrT="[Text]" custT="1"/>
      <dgm:spPr/>
      <dgm:t>
        <a:bodyPr/>
        <a:lstStyle/>
        <a:p>
          <a:r>
            <a:rPr lang="en-US" sz="900" b="1" dirty="0"/>
            <a:t>Joel Beckman</a:t>
          </a:r>
        </a:p>
        <a:p>
          <a:r>
            <a:rPr lang="en-US" sz="900" dirty="0"/>
            <a:t>Public Assistance Unit Supervisor</a:t>
          </a:r>
        </a:p>
      </dgm:t>
    </dgm:pt>
    <dgm:pt modelId="{25657045-FFEB-4493-A9B2-608BC3E27EC9}" type="parTrans" cxnId="{CDE569A2-0D0A-42D3-96BA-72144FDCB54D}">
      <dgm:prSet/>
      <dgm:spPr/>
      <dgm:t>
        <a:bodyPr/>
        <a:lstStyle/>
        <a:p>
          <a:endParaRPr lang="en-US"/>
        </a:p>
      </dgm:t>
    </dgm:pt>
    <dgm:pt modelId="{4DE2CD4C-2105-4C49-9511-599E4C9CF8F7}" type="sibTrans" cxnId="{CDE569A2-0D0A-42D3-96BA-72144FDCB54D}">
      <dgm:prSet/>
      <dgm:spPr/>
      <dgm:t>
        <a:bodyPr/>
        <a:lstStyle/>
        <a:p>
          <a:endParaRPr lang="en-US"/>
        </a:p>
      </dgm:t>
    </dgm:pt>
    <dgm:pt modelId="{2D810C02-D2FC-4581-9E47-D03B04428764}">
      <dgm:prSet phldrT="[Text]" custT="1"/>
      <dgm:spPr/>
      <dgm:t>
        <a:bodyPr/>
        <a:lstStyle/>
        <a:p>
          <a:r>
            <a:rPr lang="en-US" sz="1000" b="1" dirty="0"/>
            <a:t>Lexy Hindt</a:t>
          </a:r>
        </a:p>
        <a:p>
          <a:r>
            <a:rPr lang="en-US" sz="1000" dirty="0"/>
            <a:t>Recovery Section Manager</a:t>
          </a:r>
        </a:p>
      </dgm:t>
    </dgm:pt>
    <dgm:pt modelId="{EE02C15E-34CC-49DA-B81D-72DB47C410EF}" type="parTrans" cxnId="{643B81C0-7943-4EB0-BB1C-31F59743C062}">
      <dgm:prSet/>
      <dgm:spPr/>
      <dgm:t>
        <a:bodyPr/>
        <a:lstStyle/>
        <a:p>
          <a:endParaRPr lang="en-US"/>
        </a:p>
      </dgm:t>
    </dgm:pt>
    <dgm:pt modelId="{897903AF-1D1D-43F2-9B51-982765305280}" type="sibTrans" cxnId="{643B81C0-7943-4EB0-BB1C-31F59743C062}">
      <dgm:prSet/>
      <dgm:spPr/>
      <dgm:t>
        <a:bodyPr/>
        <a:lstStyle/>
        <a:p>
          <a:endParaRPr lang="en-US"/>
        </a:p>
      </dgm:t>
    </dgm:pt>
    <dgm:pt modelId="{143D758B-DF8C-453A-B690-49333ED0AC29}">
      <dgm:prSet phldrT="[Text]" custT="1"/>
      <dgm:spPr/>
      <dgm:t>
        <a:bodyPr/>
        <a:lstStyle/>
        <a:p>
          <a:r>
            <a:rPr lang="en-US" sz="900" b="1" dirty="0"/>
            <a:t>Willow Nyman-Jones</a:t>
          </a:r>
        </a:p>
        <a:p>
          <a:r>
            <a:rPr lang="en-US" sz="900" dirty="0"/>
            <a:t>State Public Assistance Officer</a:t>
          </a:r>
        </a:p>
      </dgm:t>
    </dgm:pt>
    <dgm:pt modelId="{5F3CE537-B64C-40A1-8E55-40EF1C1B7BEC}" type="parTrans" cxnId="{A5716AD8-DF7E-48D8-A87B-DA3A0529B18B}">
      <dgm:prSet/>
      <dgm:spPr/>
      <dgm:t>
        <a:bodyPr/>
        <a:lstStyle/>
        <a:p>
          <a:endParaRPr lang="en-US"/>
        </a:p>
      </dgm:t>
    </dgm:pt>
    <dgm:pt modelId="{D79B8FD2-A12E-4D90-B7F2-3C80CBB83A60}" type="sibTrans" cxnId="{A5716AD8-DF7E-48D8-A87B-DA3A0529B18B}">
      <dgm:prSet/>
      <dgm:spPr/>
      <dgm:t>
        <a:bodyPr/>
        <a:lstStyle/>
        <a:p>
          <a:endParaRPr lang="en-US"/>
        </a:p>
      </dgm:t>
    </dgm:pt>
    <dgm:pt modelId="{7D6BBF94-B0DE-448C-8846-EE4515A12978}">
      <dgm:prSet phldrT="[Text]" custT="1"/>
      <dgm:spPr/>
      <dgm:t>
        <a:bodyPr/>
        <a:lstStyle/>
        <a:p>
          <a:r>
            <a:rPr lang="en-US" sz="900" b="1" dirty="0"/>
            <a:t>Erika Thompson</a:t>
          </a:r>
          <a:br>
            <a:rPr lang="en-US" sz="900" dirty="0"/>
          </a:br>
          <a:r>
            <a:rPr lang="en-US" sz="900" dirty="0"/>
            <a:t>Program Specialist I</a:t>
          </a:r>
        </a:p>
      </dgm:t>
    </dgm:pt>
    <dgm:pt modelId="{6CE00D77-0B8A-4215-A264-2D76D470447D}" type="parTrans" cxnId="{320EE038-BED4-4C5E-A3C9-02C3861A9E2D}">
      <dgm:prSet/>
      <dgm:spPr/>
      <dgm:t>
        <a:bodyPr/>
        <a:lstStyle/>
        <a:p>
          <a:endParaRPr lang="en-US"/>
        </a:p>
      </dgm:t>
    </dgm:pt>
    <dgm:pt modelId="{E8F53B1D-C5CE-4DEB-8CCD-0F2E918C188A}" type="sibTrans" cxnId="{320EE038-BED4-4C5E-A3C9-02C3861A9E2D}">
      <dgm:prSet/>
      <dgm:spPr/>
      <dgm:t>
        <a:bodyPr/>
        <a:lstStyle/>
        <a:p>
          <a:endParaRPr lang="en-US"/>
        </a:p>
      </dgm:t>
    </dgm:pt>
    <dgm:pt modelId="{16E2FD4D-42AD-4D7D-B55E-9411F167AFE4}">
      <dgm:prSet phldrT="[Text]" custT="1"/>
      <dgm:spPr/>
      <dgm:t>
        <a:bodyPr/>
        <a:lstStyle/>
        <a:p>
          <a:r>
            <a:rPr lang="en-US" sz="900" b="1" dirty="0"/>
            <a:t>Elizabeth Huggins</a:t>
          </a:r>
          <a:br>
            <a:rPr lang="en-US" sz="900" dirty="0"/>
          </a:br>
          <a:r>
            <a:rPr lang="en-US" sz="900" dirty="0"/>
            <a:t>Program Specialist I</a:t>
          </a:r>
        </a:p>
      </dgm:t>
    </dgm:pt>
    <dgm:pt modelId="{AB37614A-1FE0-4535-AF0F-580602D92DE3}" type="parTrans" cxnId="{DF0BFA31-05FA-4139-9E9E-9B06279677C4}">
      <dgm:prSet/>
      <dgm:spPr/>
      <dgm:t>
        <a:bodyPr/>
        <a:lstStyle/>
        <a:p>
          <a:endParaRPr lang="en-US"/>
        </a:p>
      </dgm:t>
    </dgm:pt>
    <dgm:pt modelId="{A8AE2798-D54E-427D-B802-BC812CDFBE52}" type="sibTrans" cxnId="{DF0BFA31-05FA-4139-9E9E-9B06279677C4}">
      <dgm:prSet/>
      <dgm:spPr/>
      <dgm:t>
        <a:bodyPr/>
        <a:lstStyle/>
        <a:p>
          <a:endParaRPr lang="en-US"/>
        </a:p>
      </dgm:t>
    </dgm:pt>
    <dgm:pt modelId="{DD9969D2-31DF-4778-9D5F-3C406608A5FC}">
      <dgm:prSet phldrT="[Text]" custT="1"/>
      <dgm:spPr/>
      <dgm:t>
        <a:bodyPr/>
        <a:lstStyle/>
        <a:p>
          <a:r>
            <a:rPr lang="en-US" sz="900" b="1" dirty="0"/>
            <a:t>Grant Ottinger</a:t>
          </a:r>
          <a:br>
            <a:rPr lang="en-US" sz="900" dirty="0"/>
          </a:br>
          <a:r>
            <a:rPr lang="en-US" sz="900" dirty="0"/>
            <a:t>Program Specialist I</a:t>
          </a:r>
        </a:p>
      </dgm:t>
    </dgm:pt>
    <dgm:pt modelId="{4CC6F8CA-5666-491E-B80D-D0286AC2A9ED}" type="parTrans" cxnId="{65762C87-658A-48E5-A2AF-ABAEB559BF86}">
      <dgm:prSet/>
      <dgm:spPr/>
      <dgm:t>
        <a:bodyPr/>
        <a:lstStyle/>
        <a:p>
          <a:endParaRPr lang="en-US"/>
        </a:p>
      </dgm:t>
    </dgm:pt>
    <dgm:pt modelId="{5D6D5C51-C11D-40CE-A7B4-55E501FB515C}" type="sibTrans" cxnId="{65762C87-658A-48E5-A2AF-ABAEB559BF86}">
      <dgm:prSet/>
      <dgm:spPr/>
      <dgm:t>
        <a:bodyPr/>
        <a:lstStyle/>
        <a:p>
          <a:endParaRPr lang="en-US"/>
        </a:p>
      </dgm:t>
    </dgm:pt>
    <dgm:pt modelId="{50BA7694-AA57-4B93-81B4-BDC4BDEB260C}">
      <dgm:prSet phldrT="[Text]" custT="1"/>
      <dgm:spPr/>
      <dgm:t>
        <a:bodyPr/>
        <a:lstStyle/>
        <a:p>
          <a:r>
            <a:rPr lang="en-US" sz="900" b="1" dirty="0"/>
            <a:t>Rachel Hines</a:t>
          </a:r>
          <a:br>
            <a:rPr lang="en-US" sz="900" dirty="0"/>
          </a:br>
          <a:r>
            <a:rPr lang="en-US" sz="900" dirty="0"/>
            <a:t>Program Specialist I</a:t>
          </a:r>
        </a:p>
      </dgm:t>
    </dgm:pt>
    <dgm:pt modelId="{D63F9F9B-D871-43BB-A8A4-520A1DC58EDD}" type="parTrans" cxnId="{4F8305E0-F280-40FA-9CED-7173D3178169}">
      <dgm:prSet/>
      <dgm:spPr/>
      <dgm:t>
        <a:bodyPr/>
        <a:lstStyle/>
        <a:p>
          <a:endParaRPr lang="en-US"/>
        </a:p>
      </dgm:t>
    </dgm:pt>
    <dgm:pt modelId="{CB0B5FBE-0A47-461E-9E9B-FF0A9A3EDA54}" type="sibTrans" cxnId="{4F8305E0-F280-40FA-9CED-7173D3178169}">
      <dgm:prSet/>
      <dgm:spPr/>
      <dgm:t>
        <a:bodyPr/>
        <a:lstStyle/>
        <a:p>
          <a:endParaRPr lang="en-US"/>
        </a:p>
      </dgm:t>
    </dgm:pt>
    <dgm:pt modelId="{6FAC5A3A-5A3E-4235-8163-DA5EAB7AA44B}">
      <dgm:prSet custT="1"/>
      <dgm:spPr/>
      <dgm:t>
        <a:bodyPr/>
        <a:lstStyle/>
        <a:p>
          <a:r>
            <a:rPr lang="en-US" sz="900" b="1" dirty="0"/>
            <a:t>Sara Evans</a:t>
          </a:r>
        </a:p>
        <a:p>
          <a:r>
            <a:rPr lang="en-US" sz="900" dirty="0"/>
            <a:t>Planning Specialist</a:t>
          </a:r>
        </a:p>
      </dgm:t>
    </dgm:pt>
    <dgm:pt modelId="{B8F81ADC-6987-43B1-A172-01A13455C1C9}" type="parTrans" cxnId="{3C138947-B2ED-488A-B835-ABABC4762D14}">
      <dgm:prSet/>
      <dgm:spPr/>
      <dgm:t>
        <a:bodyPr/>
        <a:lstStyle/>
        <a:p>
          <a:endParaRPr lang="en-US"/>
        </a:p>
      </dgm:t>
    </dgm:pt>
    <dgm:pt modelId="{5FE047C7-699B-4FEF-962F-2E15C1F826D6}" type="sibTrans" cxnId="{3C138947-B2ED-488A-B835-ABABC4762D14}">
      <dgm:prSet/>
      <dgm:spPr/>
      <dgm:t>
        <a:bodyPr/>
        <a:lstStyle/>
        <a:p>
          <a:endParaRPr lang="en-US"/>
        </a:p>
      </dgm:t>
    </dgm:pt>
    <dgm:pt modelId="{0A8C8A72-B91C-40D4-A1E2-3B36DC2595FB}">
      <dgm:prSet phldrT="[Text]" custT="1"/>
      <dgm:spPr/>
      <dgm:t>
        <a:bodyPr/>
        <a:lstStyle/>
        <a:p>
          <a:r>
            <a:rPr lang="en-US" sz="900" b="1" dirty="0"/>
            <a:t>Roena Morton</a:t>
          </a:r>
          <a:br>
            <a:rPr lang="en-US" sz="900" dirty="0"/>
          </a:br>
          <a:r>
            <a:rPr lang="en-US" sz="900" dirty="0"/>
            <a:t>Planning Specialist</a:t>
          </a:r>
        </a:p>
      </dgm:t>
    </dgm:pt>
    <dgm:pt modelId="{72DBFB4D-F23C-459C-8BD7-95CDD2E58972}" type="parTrans" cxnId="{EAF241DC-F812-4B6A-8D1D-F6E832A8F7DD}">
      <dgm:prSet/>
      <dgm:spPr/>
      <dgm:t>
        <a:bodyPr/>
        <a:lstStyle/>
        <a:p>
          <a:endParaRPr lang="en-US"/>
        </a:p>
      </dgm:t>
    </dgm:pt>
    <dgm:pt modelId="{C8AE43D9-C285-46DB-A98D-B8D7CA26553A}" type="sibTrans" cxnId="{EAF241DC-F812-4B6A-8D1D-F6E832A8F7DD}">
      <dgm:prSet/>
      <dgm:spPr/>
      <dgm:t>
        <a:bodyPr/>
        <a:lstStyle/>
        <a:p>
          <a:endParaRPr lang="en-US"/>
        </a:p>
      </dgm:t>
    </dgm:pt>
    <dgm:pt modelId="{47F3A7F3-6840-48BC-AF26-EA5EB8941478}">
      <dgm:prSet phldrT="[Text]" custT="1"/>
      <dgm:spPr/>
      <dgm:t>
        <a:bodyPr/>
        <a:lstStyle/>
        <a:p>
          <a:r>
            <a:rPr lang="en-US" sz="900" b="1" dirty="0"/>
            <a:t>Rebecca Blizzard</a:t>
          </a:r>
          <a:br>
            <a:rPr lang="en-US" sz="900" dirty="0"/>
          </a:br>
          <a:r>
            <a:rPr lang="en-US" sz="900" dirty="0"/>
            <a:t>Dept. State Public Assistance Officer</a:t>
          </a:r>
        </a:p>
      </dgm:t>
    </dgm:pt>
    <dgm:pt modelId="{5B337A37-C311-417E-A2E6-BD5443F1917B}" type="parTrans" cxnId="{D71300AC-AF6F-422B-AB99-94939CC32AEC}">
      <dgm:prSet/>
      <dgm:spPr/>
      <dgm:t>
        <a:bodyPr/>
        <a:lstStyle/>
        <a:p>
          <a:endParaRPr lang="en-US"/>
        </a:p>
      </dgm:t>
    </dgm:pt>
    <dgm:pt modelId="{3A43A46E-05D6-47B1-B59F-79F59B5B1D0B}" type="sibTrans" cxnId="{D71300AC-AF6F-422B-AB99-94939CC32AEC}">
      <dgm:prSet/>
      <dgm:spPr/>
      <dgm:t>
        <a:bodyPr/>
        <a:lstStyle/>
        <a:p>
          <a:endParaRPr lang="en-US"/>
        </a:p>
      </dgm:t>
    </dgm:pt>
    <dgm:pt modelId="{5BB77DC9-E9DF-461B-8FA7-9ECC3C1DA92D}">
      <dgm:prSet phldrT="[Text]" custT="1"/>
      <dgm:spPr/>
      <dgm:t>
        <a:bodyPr/>
        <a:lstStyle/>
        <a:p>
          <a:r>
            <a:rPr lang="en-US" sz="900" b="1" dirty="0"/>
            <a:t>Braden Harris</a:t>
          </a:r>
          <a:br>
            <a:rPr lang="en-US" sz="900" dirty="0"/>
          </a:br>
          <a:r>
            <a:rPr lang="en-US" sz="900" dirty="0"/>
            <a:t>Planning Specialist</a:t>
          </a:r>
        </a:p>
      </dgm:t>
    </dgm:pt>
    <dgm:pt modelId="{F7E86DBA-8993-43AB-B987-C3A8956BE96B}" type="parTrans" cxnId="{D3E2BAB9-2560-4B92-A8B1-6AB7CD025F4C}">
      <dgm:prSet/>
      <dgm:spPr/>
      <dgm:t>
        <a:bodyPr/>
        <a:lstStyle/>
        <a:p>
          <a:endParaRPr lang="en-US"/>
        </a:p>
      </dgm:t>
    </dgm:pt>
    <dgm:pt modelId="{6BC9553C-A295-47E9-B515-115E915DD7DF}" type="sibTrans" cxnId="{D3E2BAB9-2560-4B92-A8B1-6AB7CD025F4C}">
      <dgm:prSet/>
      <dgm:spPr/>
      <dgm:t>
        <a:bodyPr/>
        <a:lstStyle/>
        <a:p>
          <a:endParaRPr lang="en-US"/>
        </a:p>
      </dgm:t>
    </dgm:pt>
    <dgm:pt modelId="{75EDC187-7412-4B28-B34B-5C27A25A17E3}">
      <dgm:prSet phldrT="[Text]" custT="1"/>
      <dgm:spPr/>
      <dgm:t>
        <a:bodyPr/>
        <a:lstStyle/>
        <a:p>
          <a:r>
            <a:rPr lang="en-US" sz="900" b="1" dirty="0"/>
            <a:t>William Swett</a:t>
          </a:r>
          <a:br>
            <a:rPr lang="en-US" sz="900" dirty="0"/>
          </a:br>
          <a:r>
            <a:rPr lang="en-US" sz="900" dirty="0"/>
            <a:t>Planning Specialist</a:t>
          </a:r>
        </a:p>
      </dgm:t>
    </dgm:pt>
    <dgm:pt modelId="{4D050700-2924-4F09-ABDE-99299AFEF62C}" type="parTrans" cxnId="{FD5B9E0C-12FB-46BE-A65A-14345564C2DA}">
      <dgm:prSet/>
      <dgm:spPr/>
      <dgm:t>
        <a:bodyPr/>
        <a:lstStyle/>
        <a:p>
          <a:endParaRPr lang="en-US"/>
        </a:p>
      </dgm:t>
    </dgm:pt>
    <dgm:pt modelId="{A2475749-9E6E-484A-9F46-B3F59F1567E5}" type="sibTrans" cxnId="{FD5B9E0C-12FB-46BE-A65A-14345564C2DA}">
      <dgm:prSet/>
      <dgm:spPr/>
      <dgm:t>
        <a:bodyPr/>
        <a:lstStyle/>
        <a:p>
          <a:endParaRPr lang="en-US"/>
        </a:p>
      </dgm:t>
    </dgm:pt>
    <dgm:pt modelId="{2EB138BB-8A36-429D-8CFF-3842443F6BB8}" type="pres">
      <dgm:prSet presAssocID="{EA083C37-0D72-470B-8DC6-FD9EBE3FDF46}" presName="hierChild1" presStyleCnt="0">
        <dgm:presLayoutVars>
          <dgm:orgChart val="1"/>
          <dgm:chPref val="1"/>
          <dgm:dir/>
          <dgm:animOne val="branch"/>
          <dgm:animLvl val="lvl"/>
          <dgm:resizeHandles/>
        </dgm:presLayoutVars>
      </dgm:prSet>
      <dgm:spPr/>
    </dgm:pt>
    <dgm:pt modelId="{6CD97EF7-C259-4FA9-BC48-15F2D22CA6A9}" type="pres">
      <dgm:prSet presAssocID="{5B527DFB-E028-440B-88DD-F7B2B06C1980}" presName="hierRoot1" presStyleCnt="0">
        <dgm:presLayoutVars>
          <dgm:hierBranch val="init"/>
        </dgm:presLayoutVars>
      </dgm:prSet>
      <dgm:spPr/>
    </dgm:pt>
    <dgm:pt modelId="{58364216-3A65-45BB-B6EE-1B6412EAA837}" type="pres">
      <dgm:prSet presAssocID="{5B527DFB-E028-440B-88DD-F7B2B06C1980}" presName="rootComposite1" presStyleCnt="0"/>
      <dgm:spPr/>
    </dgm:pt>
    <dgm:pt modelId="{F32840E1-4ED6-4BB0-86E2-0B96B2887605}" type="pres">
      <dgm:prSet presAssocID="{5B527DFB-E028-440B-88DD-F7B2B06C1980}" presName="rootText1" presStyleLbl="node0" presStyleIdx="0" presStyleCnt="1" custScaleX="135516" custScaleY="116726" custLinFactNeighborX="1262" custLinFactNeighborY="17388">
        <dgm:presLayoutVars>
          <dgm:chPref val="3"/>
        </dgm:presLayoutVars>
      </dgm:prSet>
      <dgm:spPr/>
    </dgm:pt>
    <dgm:pt modelId="{B8CFD8AF-64BD-42E2-ADDE-FCF4307E1FD2}" type="pres">
      <dgm:prSet presAssocID="{5B527DFB-E028-440B-88DD-F7B2B06C1980}" presName="rootConnector1" presStyleLbl="node1" presStyleIdx="0" presStyleCnt="0"/>
      <dgm:spPr/>
    </dgm:pt>
    <dgm:pt modelId="{06842C8C-B4EA-43D1-909D-333519DA21C1}" type="pres">
      <dgm:prSet presAssocID="{5B527DFB-E028-440B-88DD-F7B2B06C1980}" presName="hierChild2" presStyleCnt="0"/>
      <dgm:spPr/>
    </dgm:pt>
    <dgm:pt modelId="{66AC4178-6870-4517-8CEB-5AF8F12E54A6}" type="pres">
      <dgm:prSet presAssocID="{EE02C15E-34CC-49DA-B81D-72DB47C410EF}" presName="Name37" presStyleLbl="parChTrans1D2" presStyleIdx="0" presStyleCnt="1"/>
      <dgm:spPr/>
    </dgm:pt>
    <dgm:pt modelId="{857CD196-8228-4E53-94E6-63CB08001050}" type="pres">
      <dgm:prSet presAssocID="{2D810C02-D2FC-4581-9E47-D03B04428764}" presName="hierRoot2" presStyleCnt="0">
        <dgm:presLayoutVars>
          <dgm:hierBranch val="init"/>
        </dgm:presLayoutVars>
      </dgm:prSet>
      <dgm:spPr/>
    </dgm:pt>
    <dgm:pt modelId="{61F87195-4074-4FD8-8A58-17057A0C99BB}" type="pres">
      <dgm:prSet presAssocID="{2D810C02-D2FC-4581-9E47-D03B04428764}" presName="rootComposite" presStyleCnt="0"/>
      <dgm:spPr/>
    </dgm:pt>
    <dgm:pt modelId="{AD68C5DF-7120-4851-B2B2-D6C54AD77230}" type="pres">
      <dgm:prSet presAssocID="{2D810C02-D2FC-4581-9E47-D03B04428764}" presName="rootText" presStyleLbl="node2" presStyleIdx="0" presStyleCnt="1" custScaleX="123182" custScaleY="101072">
        <dgm:presLayoutVars>
          <dgm:chPref val="3"/>
        </dgm:presLayoutVars>
      </dgm:prSet>
      <dgm:spPr/>
    </dgm:pt>
    <dgm:pt modelId="{BB88C0D4-6665-49F0-86BC-C96A1429D073}" type="pres">
      <dgm:prSet presAssocID="{2D810C02-D2FC-4581-9E47-D03B04428764}" presName="rootConnector" presStyleLbl="node2" presStyleIdx="0" presStyleCnt="1"/>
      <dgm:spPr/>
    </dgm:pt>
    <dgm:pt modelId="{2072E9D9-A308-4730-BB64-311323AD2EEF}" type="pres">
      <dgm:prSet presAssocID="{2D810C02-D2FC-4581-9E47-D03B04428764}" presName="hierChild4" presStyleCnt="0"/>
      <dgm:spPr/>
    </dgm:pt>
    <dgm:pt modelId="{D7200C95-665F-4156-8161-2CE390EB73B9}" type="pres">
      <dgm:prSet presAssocID="{25657045-FFEB-4493-A9B2-608BC3E27EC9}" presName="Name37" presStyleLbl="parChTrans1D3" presStyleIdx="0" presStyleCnt="1"/>
      <dgm:spPr/>
    </dgm:pt>
    <dgm:pt modelId="{3DF85365-4A83-4D31-B783-23F6C38FBF53}" type="pres">
      <dgm:prSet presAssocID="{4B06A1FB-BB69-4108-A6B6-913E3FD09FE5}" presName="hierRoot2" presStyleCnt="0">
        <dgm:presLayoutVars>
          <dgm:hierBranch val="hang"/>
        </dgm:presLayoutVars>
      </dgm:prSet>
      <dgm:spPr/>
    </dgm:pt>
    <dgm:pt modelId="{018971AC-C095-47F3-83A6-66335A52AA39}" type="pres">
      <dgm:prSet presAssocID="{4B06A1FB-BB69-4108-A6B6-913E3FD09FE5}" presName="rootComposite" presStyleCnt="0"/>
      <dgm:spPr/>
    </dgm:pt>
    <dgm:pt modelId="{88E85DFB-9FB4-4F7F-99A8-0F276B808012}" type="pres">
      <dgm:prSet presAssocID="{4B06A1FB-BB69-4108-A6B6-913E3FD09FE5}" presName="rootText" presStyleLbl="node3" presStyleIdx="0" presStyleCnt="1" custScaleX="156297" custScaleY="102475" custLinFactNeighborX="-2272" custLinFactNeighborY="-1683">
        <dgm:presLayoutVars>
          <dgm:chPref val="3"/>
        </dgm:presLayoutVars>
      </dgm:prSet>
      <dgm:spPr/>
    </dgm:pt>
    <dgm:pt modelId="{7C2B7E07-60CC-4564-AD37-0978E7616EF9}" type="pres">
      <dgm:prSet presAssocID="{4B06A1FB-BB69-4108-A6B6-913E3FD09FE5}" presName="rootConnector" presStyleLbl="node3" presStyleIdx="0" presStyleCnt="1"/>
      <dgm:spPr/>
    </dgm:pt>
    <dgm:pt modelId="{AE9705BA-E644-4C94-B64F-6D8E30D76B38}" type="pres">
      <dgm:prSet presAssocID="{4B06A1FB-BB69-4108-A6B6-913E3FD09FE5}" presName="hierChild4" presStyleCnt="0"/>
      <dgm:spPr/>
    </dgm:pt>
    <dgm:pt modelId="{95D02CFD-616F-4557-9493-746F8324866D}" type="pres">
      <dgm:prSet presAssocID="{5F3CE537-B64C-40A1-8E55-40EF1C1B7BEC}" presName="Name48" presStyleLbl="parChTrans1D4" presStyleIdx="0" presStyleCnt="10"/>
      <dgm:spPr/>
    </dgm:pt>
    <dgm:pt modelId="{E6D964BF-1ECA-425E-B564-7E94D9DD9C5A}" type="pres">
      <dgm:prSet presAssocID="{143D758B-DF8C-453A-B690-49333ED0AC29}" presName="hierRoot2" presStyleCnt="0">
        <dgm:presLayoutVars>
          <dgm:hierBranch val="init"/>
        </dgm:presLayoutVars>
      </dgm:prSet>
      <dgm:spPr/>
    </dgm:pt>
    <dgm:pt modelId="{5D2F65FB-ACB0-4974-BBD0-D3CE2EB4D232}" type="pres">
      <dgm:prSet presAssocID="{143D758B-DF8C-453A-B690-49333ED0AC29}" presName="rootComposite" presStyleCnt="0"/>
      <dgm:spPr/>
    </dgm:pt>
    <dgm:pt modelId="{07B6DE12-BD21-4142-9CB2-D84B1C97C129}" type="pres">
      <dgm:prSet presAssocID="{143D758B-DF8C-453A-B690-49333ED0AC29}" presName="rootText" presStyleLbl="node4" presStyleIdx="0" presStyleCnt="10" custScaleX="130246" custScaleY="122757">
        <dgm:presLayoutVars>
          <dgm:chPref val="3"/>
        </dgm:presLayoutVars>
      </dgm:prSet>
      <dgm:spPr/>
    </dgm:pt>
    <dgm:pt modelId="{8B0B69E0-DE5C-4F76-903F-78C2892CA502}" type="pres">
      <dgm:prSet presAssocID="{143D758B-DF8C-453A-B690-49333ED0AC29}" presName="rootConnector" presStyleLbl="node4" presStyleIdx="0" presStyleCnt="10"/>
      <dgm:spPr/>
    </dgm:pt>
    <dgm:pt modelId="{E01F3E5C-1CE8-4EFA-96D3-D285E2969B03}" type="pres">
      <dgm:prSet presAssocID="{143D758B-DF8C-453A-B690-49333ED0AC29}" presName="hierChild4" presStyleCnt="0"/>
      <dgm:spPr/>
    </dgm:pt>
    <dgm:pt modelId="{10CB5080-8005-46B8-BA07-DD22EF4DBB8F}" type="pres">
      <dgm:prSet presAssocID="{143D758B-DF8C-453A-B690-49333ED0AC29}" presName="hierChild5" presStyleCnt="0"/>
      <dgm:spPr/>
    </dgm:pt>
    <dgm:pt modelId="{F8EF6E22-98B1-4612-88D2-E3E0FC19A9D0}" type="pres">
      <dgm:prSet presAssocID="{5B337A37-C311-417E-A2E6-BD5443F1917B}" presName="Name48" presStyleLbl="parChTrans1D4" presStyleIdx="1" presStyleCnt="10"/>
      <dgm:spPr/>
    </dgm:pt>
    <dgm:pt modelId="{E236E7EF-F304-477E-80C0-584EF2975F6C}" type="pres">
      <dgm:prSet presAssocID="{47F3A7F3-6840-48BC-AF26-EA5EB8941478}" presName="hierRoot2" presStyleCnt="0">
        <dgm:presLayoutVars>
          <dgm:hierBranch val="init"/>
        </dgm:presLayoutVars>
      </dgm:prSet>
      <dgm:spPr/>
    </dgm:pt>
    <dgm:pt modelId="{D4C33E6E-8CFE-4AFC-8C49-71121F307A01}" type="pres">
      <dgm:prSet presAssocID="{47F3A7F3-6840-48BC-AF26-EA5EB8941478}" presName="rootComposite" presStyleCnt="0"/>
      <dgm:spPr/>
    </dgm:pt>
    <dgm:pt modelId="{87CE12E2-B533-4C92-A05A-004878CF12D1}" type="pres">
      <dgm:prSet presAssocID="{47F3A7F3-6840-48BC-AF26-EA5EB8941478}" presName="rootText" presStyleLbl="node4" presStyleIdx="1" presStyleCnt="10" custScaleX="117517" custScaleY="124874">
        <dgm:presLayoutVars>
          <dgm:chPref val="3"/>
        </dgm:presLayoutVars>
      </dgm:prSet>
      <dgm:spPr/>
    </dgm:pt>
    <dgm:pt modelId="{CF7CE4AD-DB3E-4850-9937-B122C84615C1}" type="pres">
      <dgm:prSet presAssocID="{47F3A7F3-6840-48BC-AF26-EA5EB8941478}" presName="rootConnector" presStyleLbl="node4" presStyleIdx="1" presStyleCnt="10"/>
      <dgm:spPr/>
    </dgm:pt>
    <dgm:pt modelId="{61186068-7A1C-479E-9D0C-037F67108531}" type="pres">
      <dgm:prSet presAssocID="{47F3A7F3-6840-48BC-AF26-EA5EB8941478}" presName="hierChild4" presStyleCnt="0"/>
      <dgm:spPr/>
    </dgm:pt>
    <dgm:pt modelId="{7281166E-ED95-4B9E-8EF6-40CF141CA73A}" type="pres">
      <dgm:prSet presAssocID="{47F3A7F3-6840-48BC-AF26-EA5EB8941478}" presName="hierChild5" presStyleCnt="0"/>
      <dgm:spPr/>
    </dgm:pt>
    <dgm:pt modelId="{F2603812-DA1A-4FA6-8648-BE73263D3DEB}" type="pres">
      <dgm:prSet presAssocID="{6CE00D77-0B8A-4215-A264-2D76D470447D}" presName="Name48" presStyleLbl="parChTrans1D4" presStyleIdx="2" presStyleCnt="10"/>
      <dgm:spPr/>
    </dgm:pt>
    <dgm:pt modelId="{354C3F8B-D364-4273-866E-DD1A66E353BE}" type="pres">
      <dgm:prSet presAssocID="{7D6BBF94-B0DE-448C-8846-EE4515A12978}" presName="hierRoot2" presStyleCnt="0">
        <dgm:presLayoutVars>
          <dgm:hierBranch val="init"/>
        </dgm:presLayoutVars>
      </dgm:prSet>
      <dgm:spPr/>
    </dgm:pt>
    <dgm:pt modelId="{23F88AC0-56B6-4041-8A2E-62A1BC2ED655}" type="pres">
      <dgm:prSet presAssocID="{7D6BBF94-B0DE-448C-8846-EE4515A12978}" presName="rootComposite" presStyleCnt="0"/>
      <dgm:spPr/>
    </dgm:pt>
    <dgm:pt modelId="{2D179E6E-B7B2-4492-827B-C9C6168C7B71}" type="pres">
      <dgm:prSet presAssocID="{7D6BBF94-B0DE-448C-8846-EE4515A12978}" presName="rootText" presStyleLbl="node4" presStyleIdx="2" presStyleCnt="10" custScaleX="130246" custScaleY="72559">
        <dgm:presLayoutVars>
          <dgm:chPref val="3"/>
        </dgm:presLayoutVars>
      </dgm:prSet>
      <dgm:spPr/>
    </dgm:pt>
    <dgm:pt modelId="{A282E9D2-560F-4296-AB6F-7DB69516A768}" type="pres">
      <dgm:prSet presAssocID="{7D6BBF94-B0DE-448C-8846-EE4515A12978}" presName="rootConnector" presStyleLbl="node4" presStyleIdx="2" presStyleCnt="10"/>
      <dgm:spPr/>
    </dgm:pt>
    <dgm:pt modelId="{1BE27D8F-5778-45B3-A08D-3C88B03D3ADA}" type="pres">
      <dgm:prSet presAssocID="{7D6BBF94-B0DE-448C-8846-EE4515A12978}" presName="hierChild4" presStyleCnt="0"/>
      <dgm:spPr/>
    </dgm:pt>
    <dgm:pt modelId="{4AF19D80-6E59-415D-A74A-A6208C5374E2}" type="pres">
      <dgm:prSet presAssocID="{7D6BBF94-B0DE-448C-8846-EE4515A12978}" presName="hierChild5" presStyleCnt="0"/>
      <dgm:spPr/>
    </dgm:pt>
    <dgm:pt modelId="{83EFD2B5-B658-4B63-9973-7607B8CD2B56}" type="pres">
      <dgm:prSet presAssocID="{AB37614A-1FE0-4535-AF0F-580602D92DE3}" presName="Name48" presStyleLbl="parChTrans1D4" presStyleIdx="3" presStyleCnt="10"/>
      <dgm:spPr/>
    </dgm:pt>
    <dgm:pt modelId="{B8D601D4-50FD-4AD8-8E4A-FCD6B6BE0C3B}" type="pres">
      <dgm:prSet presAssocID="{16E2FD4D-42AD-4D7D-B55E-9411F167AFE4}" presName="hierRoot2" presStyleCnt="0">
        <dgm:presLayoutVars>
          <dgm:hierBranch val="init"/>
        </dgm:presLayoutVars>
      </dgm:prSet>
      <dgm:spPr/>
    </dgm:pt>
    <dgm:pt modelId="{5FDC5671-5424-4AD7-9DA8-CF69D8BA8ACC}" type="pres">
      <dgm:prSet presAssocID="{16E2FD4D-42AD-4D7D-B55E-9411F167AFE4}" presName="rootComposite" presStyleCnt="0"/>
      <dgm:spPr/>
    </dgm:pt>
    <dgm:pt modelId="{7B4E982A-2033-4165-B6A5-C93DE048DB71}" type="pres">
      <dgm:prSet presAssocID="{16E2FD4D-42AD-4D7D-B55E-9411F167AFE4}" presName="rootText" presStyleLbl="node4" presStyleIdx="3" presStyleCnt="10" custScaleX="117517" custScaleY="95974">
        <dgm:presLayoutVars>
          <dgm:chPref val="3"/>
        </dgm:presLayoutVars>
      </dgm:prSet>
      <dgm:spPr/>
    </dgm:pt>
    <dgm:pt modelId="{94806472-E8F9-49C6-AEC8-D8FE0DED4802}" type="pres">
      <dgm:prSet presAssocID="{16E2FD4D-42AD-4D7D-B55E-9411F167AFE4}" presName="rootConnector" presStyleLbl="node4" presStyleIdx="3" presStyleCnt="10"/>
      <dgm:spPr/>
    </dgm:pt>
    <dgm:pt modelId="{74A7D919-C09D-4000-8C8A-262142E923E9}" type="pres">
      <dgm:prSet presAssocID="{16E2FD4D-42AD-4D7D-B55E-9411F167AFE4}" presName="hierChild4" presStyleCnt="0"/>
      <dgm:spPr/>
    </dgm:pt>
    <dgm:pt modelId="{8A26FFB8-3B9B-474B-858E-3448240431F0}" type="pres">
      <dgm:prSet presAssocID="{16E2FD4D-42AD-4D7D-B55E-9411F167AFE4}" presName="hierChild5" presStyleCnt="0"/>
      <dgm:spPr/>
    </dgm:pt>
    <dgm:pt modelId="{8C648429-BF6C-4168-9030-1969F024A604}" type="pres">
      <dgm:prSet presAssocID="{4CC6F8CA-5666-491E-B80D-D0286AC2A9ED}" presName="Name48" presStyleLbl="parChTrans1D4" presStyleIdx="4" presStyleCnt="10"/>
      <dgm:spPr/>
    </dgm:pt>
    <dgm:pt modelId="{94DC4278-6FA1-4388-9351-777AAC10ECFF}" type="pres">
      <dgm:prSet presAssocID="{DD9969D2-31DF-4778-9D5F-3C406608A5FC}" presName="hierRoot2" presStyleCnt="0">
        <dgm:presLayoutVars>
          <dgm:hierBranch val="hang"/>
        </dgm:presLayoutVars>
      </dgm:prSet>
      <dgm:spPr/>
    </dgm:pt>
    <dgm:pt modelId="{09BB8557-A3B0-47E2-8E49-3AF9EEA78947}" type="pres">
      <dgm:prSet presAssocID="{DD9969D2-31DF-4778-9D5F-3C406608A5FC}" presName="rootComposite" presStyleCnt="0"/>
      <dgm:spPr/>
    </dgm:pt>
    <dgm:pt modelId="{EFBE2B6E-33A3-434B-829D-50C868234C8C}" type="pres">
      <dgm:prSet presAssocID="{DD9969D2-31DF-4778-9D5F-3C406608A5FC}" presName="rootText" presStyleLbl="node4" presStyleIdx="4" presStyleCnt="10" custScaleX="130246" custScaleY="72559">
        <dgm:presLayoutVars>
          <dgm:chPref val="3"/>
        </dgm:presLayoutVars>
      </dgm:prSet>
      <dgm:spPr/>
    </dgm:pt>
    <dgm:pt modelId="{4E52A064-9DA7-4C4C-97BA-DFDEBEC5E27C}" type="pres">
      <dgm:prSet presAssocID="{DD9969D2-31DF-4778-9D5F-3C406608A5FC}" presName="rootConnector" presStyleLbl="node4" presStyleIdx="4" presStyleCnt="10"/>
      <dgm:spPr/>
    </dgm:pt>
    <dgm:pt modelId="{C3DD0DA0-242D-45D8-A86E-B7129CD02A5A}" type="pres">
      <dgm:prSet presAssocID="{DD9969D2-31DF-4778-9D5F-3C406608A5FC}" presName="hierChild4" presStyleCnt="0"/>
      <dgm:spPr/>
    </dgm:pt>
    <dgm:pt modelId="{967B355E-176C-4D76-BDCB-F0B63EAAA135}" type="pres">
      <dgm:prSet presAssocID="{DD9969D2-31DF-4778-9D5F-3C406608A5FC}" presName="hierChild5" presStyleCnt="0"/>
      <dgm:spPr/>
    </dgm:pt>
    <dgm:pt modelId="{2FF5E445-AFD4-481D-96BA-A9AAEA1E0BE8}" type="pres">
      <dgm:prSet presAssocID="{D63F9F9B-D871-43BB-A8A4-520A1DC58EDD}" presName="Name48" presStyleLbl="parChTrans1D4" presStyleIdx="5" presStyleCnt="10"/>
      <dgm:spPr/>
    </dgm:pt>
    <dgm:pt modelId="{2F411135-677F-4CCA-A89F-68F4132C043B}" type="pres">
      <dgm:prSet presAssocID="{50BA7694-AA57-4B93-81B4-BDC4BDEB260C}" presName="hierRoot2" presStyleCnt="0">
        <dgm:presLayoutVars>
          <dgm:hierBranch val="init"/>
        </dgm:presLayoutVars>
      </dgm:prSet>
      <dgm:spPr/>
    </dgm:pt>
    <dgm:pt modelId="{A14F6B32-60B2-4AD7-8F9E-5A4690423169}" type="pres">
      <dgm:prSet presAssocID="{50BA7694-AA57-4B93-81B4-BDC4BDEB260C}" presName="rootComposite" presStyleCnt="0"/>
      <dgm:spPr/>
    </dgm:pt>
    <dgm:pt modelId="{384D4FCB-9B52-478C-944B-50E035742A1A}" type="pres">
      <dgm:prSet presAssocID="{50BA7694-AA57-4B93-81B4-BDC4BDEB260C}" presName="rootText" presStyleLbl="node4" presStyleIdx="5" presStyleCnt="10" custScaleX="119811" custScaleY="72559" custLinFactNeighborX="-2740" custLinFactNeighborY="2494">
        <dgm:presLayoutVars>
          <dgm:chPref val="3"/>
        </dgm:presLayoutVars>
      </dgm:prSet>
      <dgm:spPr/>
    </dgm:pt>
    <dgm:pt modelId="{80766C99-54C6-4349-9849-28464DA9A1B0}" type="pres">
      <dgm:prSet presAssocID="{50BA7694-AA57-4B93-81B4-BDC4BDEB260C}" presName="rootConnector" presStyleLbl="node4" presStyleIdx="5" presStyleCnt="10"/>
      <dgm:spPr/>
    </dgm:pt>
    <dgm:pt modelId="{DED1723E-289B-4C69-9639-0DB6EC3FC21C}" type="pres">
      <dgm:prSet presAssocID="{50BA7694-AA57-4B93-81B4-BDC4BDEB260C}" presName="hierChild4" presStyleCnt="0"/>
      <dgm:spPr/>
    </dgm:pt>
    <dgm:pt modelId="{D70C632F-994B-47D2-B902-6B4F841FF1FE}" type="pres">
      <dgm:prSet presAssocID="{50BA7694-AA57-4B93-81B4-BDC4BDEB260C}" presName="hierChild5" presStyleCnt="0"/>
      <dgm:spPr/>
    </dgm:pt>
    <dgm:pt modelId="{FBE2B4D3-D0BF-4DDD-B8F1-BF3E938D70C7}" type="pres">
      <dgm:prSet presAssocID="{B8F81ADC-6987-43B1-A172-01A13455C1C9}" presName="Name48" presStyleLbl="parChTrans1D4" presStyleIdx="6" presStyleCnt="10"/>
      <dgm:spPr/>
    </dgm:pt>
    <dgm:pt modelId="{CB22EBA7-E73E-4C92-BE72-D1D7C14698A5}" type="pres">
      <dgm:prSet presAssocID="{6FAC5A3A-5A3E-4235-8163-DA5EAB7AA44B}" presName="hierRoot2" presStyleCnt="0">
        <dgm:presLayoutVars>
          <dgm:hierBranch val="init"/>
        </dgm:presLayoutVars>
      </dgm:prSet>
      <dgm:spPr/>
    </dgm:pt>
    <dgm:pt modelId="{FAFDC537-21BD-4EC4-A05E-0F6F7D94CF81}" type="pres">
      <dgm:prSet presAssocID="{6FAC5A3A-5A3E-4235-8163-DA5EAB7AA44B}" presName="rootComposite" presStyleCnt="0"/>
      <dgm:spPr/>
    </dgm:pt>
    <dgm:pt modelId="{E24DC9B3-0F9A-40C5-925F-54C64960D2E6}" type="pres">
      <dgm:prSet presAssocID="{6FAC5A3A-5A3E-4235-8163-DA5EAB7AA44B}" presName="rootText" presStyleLbl="node4" presStyleIdx="6" presStyleCnt="10" custScaleX="124989" custScaleY="76382">
        <dgm:presLayoutVars>
          <dgm:chPref val="3"/>
        </dgm:presLayoutVars>
      </dgm:prSet>
      <dgm:spPr/>
    </dgm:pt>
    <dgm:pt modelId="{D80DD388-D404-4ADA-8B2C-DAD3AF7A1E8A}" type="pres">
      <dgm:prSet presAssocID="{6FAC5A3A-5A3E-4235-8163-DA5EAB7AA44B}" presName="rootConnector" presStyleLbl="node4" presStyleIdx="6" presStyleCnt="10"/>
      <dgm:spPr/>
    </dgm:pt>
    <dgm:pt modelId="{A9E8616A-1ED7-47BE-86CC-C40842D934DB}" type="pres">
      <dgm:prSet presAssocID="{6FAC5A3A-5A3E-4235-8163-DA5EAB7AA44B}" presName="hierChild4" presStyleCnt="0"/>
      <dgm:spPr/>
    </dgm:pt>
    <dgm:pt modelId="{243858EF-63D7-4E96-95BD-A969537E0529}" type="pres">
      <dgm:prSet presAssocID="{6FAC5A3A-5A3E-4235-8163-DA5EAB7AA44B}" presName="hierChild5" presStyleCnt="0"/>
      <dgm:spPr/>
    </dgm:pt>
    <dgm:pt modelId="{7AD5F0C1-49D0-410A-B694-82126A1CB334}" type="pres">
      <dgm:prSet presAssocID="{72DBFB4D-F23C-459C-8BD7-95CDD2E58972}" presName="Name48" presStyleLbl="parChTrans1D4" presStyleIdx="7" presStyleCnt="10"/>
      <dgm:spPr/>
    </dgm:pt>
    <dgm:pt modelId="{761CFC8C-4560-434E-91DE-36E89D0B37F3}" type="pres">
      <dgm:prSet presAssocID="{0A8C8A72-B91C-40D4-A1E2-3B36DC2595FB}" presName="hierRoot2" presStyleCnt="0">
        <dgm:presLayoutVars>
          <dgm:hierBranch val="init"/>
        </dgm:presLayoutVars>
      </dgm:prSet>
      <dgm:spPr/>
    </dgm:pt>
    <dgm:pt modelId="{17526C11-A307-4A92-A501-E2EB762E23B4}" type="pres">
      <dgm:prSet presAssocID="{0A8C8A72-B91C-40D4-A1E2-3B36DC2595FB}" presName="rootComposite" presStyleCnt="0"/>
      <dgm:spPr/>
    </dgm:pt>
    <dgm:pt modelId="{C748430A-E704-4EEA-BA70-D074559A1DDE}" type="pres">
      <dgm:prSet presAssocID="{0A8C8A72-B91C-40D4-A1E2-3B36DC2595FB}" presName="rootText" presStyleLbl="node4" presStyleIdx="7" presStyleCnt="10" custScaleX="120703" custScaleY="81812" custLinFactNeighborX="1132" custLinFactNeighborY="1858">
        <dgm:presLayoutVars>
          <dgm:chPref val="3"/>
        </dgm:presLayoutVars>
      </dgm:prSet>
      <dgm:spPr/>
    </dgm:pt>
    <dgm:pt modelId="{18E2002E-853C-4ED3-92D6-939273E340A6}" type="pres">
      <dgm:prSet presAssocID="{0A8C8A72-B91C-40D4-A1E2-3B36DC2595FB}" presName="rootConnector" presStyleLbl="node4" presStyleIdx="7" presStyleCnt="10"/>
      <dgm:spPr/>
    </dgm:pt>
    <dgm:pt modelId="{F96381AC-5F93-4F19-B861-01D298DC4E39}" type="pres">
      <dgm:prSet presAssocID="{0A8C8A72-B91C-40D4-A1E2-3B36DC2595FB}" presName="hierChild4" presStyleCnt="0"/>
      <dgm:spPr/>
    </dgm:pt>
    <dgm:pt modelId="{7F9589B8-E5F8-48A2-96C7-2BA38EDB4107}" type="pres">
      <dgm:prSet presAssocID="{0A8C8A72-B91C-40D4-A1E2-3B36DC2595FB}" presName="hierChild5" presStyleCnt="0"/>
      <dgm:spPr/>
    </dgm:pt>
    <dgm:pt modelId="{490B6ED5-9654-425D-AB10-016CD135A883}" type="pres">
      <dgm:prSet presAssocID="{F7E86DBA-8993-43AB-B987-C3A8956BE96B}" presName="Name48" presStyleLbl="parChTrans1D4" presStyleIdx="8" presStyleCnt="10"/>
      <dgm:spPr/>
    </dgm:pt>
    <dgm:pt modelId="{89159528-6855-4A2B-BB1D-D49F4A74EA9E}" type="pres">
      <dgm:prSet presAssocID="{5BB77DC9-E9DF-461B-8FA7-9ECC3C1DA92D}" presName="hierRoot2" presStyleCnt="0">
        <dgm:presLayoutVars>
          <dgm:hierBranch val="init"/>
        </dgm:presLayoutVars>
      </dgm:prSet>
      <dgm:spPr/>
    </dgm:pt>
    <dgm:pt modelId="{F52067D8-7D3D-4872-854A-A60E6E1C660F}" type="pres">
      <dgm:prSet presAssocID="{5BB77DC9-E9DF-461B-8FA7-9ECC3C1DA92D}" presName="rootComposite" presStyleCnt="0"/>
      <dgm:spPr/>
    </dgm:pt>
    <dgm:pt modelId="{E183E6C2-0A03-46C3-9D27-3DA2C8E328D0}" type="pres">
      <dgm:prSet presAssocID="{5BB77DC9-E9DF-461B-8FA7-9ECC3C1DA92D}" presName="rootText" presStyleLbl="node4" presStyleIdx="8" presStyleCnt="10" custScaleX="125520" custScaleY="77504">
        <dgm:presLayoutVars>
          <dgm:chPref val="3"/>
        </dgm:presLayoutVars>
      </dgm:prSet>
      <dgm:spPr/>
    </dgm:pt>
    <dgm:pt modelId="{262B73FC-D891-4AD9-9D14-5FB2DA16DC63}" type="pres">
      <dgm:prSet presAssocID="{5BB77DC9-E9DF-461B-8FA7-9ECC3C1DA92D}" presName="rootConnector" presStyleLbl="node4" presStyleIdx="8" presStyleCnt="10"/>
      <dgm:spPr/>
    </dgm:pt>
    <dgm:pt modelId="{C586436E-D253-4B66-AB83-5FFFA5C7AD1B}" type="pres">
      <dgm:prSet presAssocID="{5BB77DC9-E9DF-461B-8FA7-9ECC3C1DA92D}" presName="hierChild4" presStyleCnt="0"/>
      <dgm:spPr/>
    </dgm:pt>
    <dgm:pt modelId="{69481767-363C-4761-924A-1F2D041DE94B}" type="pres">
      <dgm:prSet presAssocID="{5BB77DC9-E9DF-461B-8FA7-9ECC3C1DA92D}" presName="hierChild5" presStyleCnt="0"/>
      <dgm:spPr/>
    </dgm:pt>
    <dgm:pt modelId="{F510D165-9789-4A18-A2DD-831452580C06}" type="pres">
      <dgm:prSet presAssocID="{4D050700-2924-4F09-ABDE-99299AFEF62C}" presName="Name48" presStyleLbl="parChTrans1D4" presStyleIdx="9" presStyleCnt="10"/>
      <dgm:spPr/>
    </dgm:pt>
    <dgm:pt modelId="{A3388771-C86A-4C2A-A728-89BF34536AE1}" type="pres">
      <dgm:prSet presAssocID="{75EDC187-7412-4B28-B34B-5C27A25A17E3}" presName="hierRoot2" presStyleCnt="0">
        <dgm:presLayoutVars>
          <dgm:hierBranch val="init"/>
        </dgm:presLayoutVars>
      </dgm:prSet>
      <dgm:spPr/>
    </dgm:pt>
    <dgm:pt modelId="{F06BA90D-25E8-48A9-8583-D8AC46FCF42E}" type="pres">
      <dgm:prSet presAssocID="{75EDC187-7412-4B28-B34B-5C27A25A17E3}" presName="rootComposite" presStyleCnt="0"/>
      <dgm:spPr/>
    </dgm:pt>
    <dgm:pt modelId="{674925CF-D5F2-41DD-9FD7-2FC70E2B4E2F}" type="pres">
      <dgm:prSet presAssocID="{75EDC187-7412-4B28-B34B-5C27A25A17E3}" presName="rootText" presStyleLbl="node4" presStyleIdx="9" presStyleCnt="10" custScaleX="120176" custScaleY="71799">
        <dgm:presLayoutVars>
          <dgm:chPref val="3"/>
        </dgm:presLayoutVars>
      </dgm:prSet>
      <dgm:spPr/>
    </dgm:pt>
    <dgm:pt modelId="{6ECB683D-8517-4A3F-90B1-1D4E64B74860}" type="pres">
      <dgm:prSet presAssocID="{75EDC187-7412-4B28-B34B-5C27A25A17E3}" presName="rootConnector" presStyleLbl="node4" presStyleIdx="9" presStyleCnt="10"/>
      <dgm:spPr/>
    </dgm:pt>
    <dgm:pt modelId="{89D7673A-2B97-4D1B-B298-FCE16930FC0B}" type="pres">
      <dgm:prSet presAssocID="{75EDC187-7412-4B28-B34B-5C27A25A17E3}" presName="hierChild4" presStyleCnt="0"/>
      <dgm:spPr/>
    </dgm:pt>
    <dgm:pt modelId="{22644049-B3EB-430D-A4BC-675D6698CB5F}" type="pres">
      <dgm:prSet presAssocID="{75EDC187-7412-4B28-B34B-5C27A25A17E3}" presName="hierChild5" presStyleCnt="0"/>
      <dgm:spPr/>
    </dgm:pt>
    <dgm:pt modelId="{889B4BB4-D56A-49C5-9B3B-7A1804EFDC1A}" type="pres">
      <dgm:prSet presAssocID="{4B06A1FB-BB69-4108-A6B6-913E3FD09FE5}" presName="hierChild5" presStyleCnt="0"/>
      <dgm:spPr/>
    </dgm:pt>
    <dgm:pt modelId="{FE00D3CA-DC04-4BFA-A145-1A1C32347981}" type="pres">
      <dgm:prSet presAssocID="{2D810C02-D2FC-4581-9E47-D03B04428764}" presName="hierChild5" presStyleCnt="0"/>
      <dgm:spPr/>
    </dgm:pt>
    <dgm:pt modelId="{D6967CDC-1B9D-4C76-A487-5F8BF6D5F95E}" type="pres">
      <dgm:prSet presAssocID="{5B527DFB-E028-440B-88DD-F7B2B06C1980}" presName="hierChild3" presStyleCnt="0"/>
      <dgm:spPr/>
    </dgm:pt>
  </dgm:ptLst>
  <dgm:cxnLst>
    <dgm:cxn modelId="{6A0C2A01-C7F9-4D0C-99ED-893C3BF07BFE}" type="presOf" srcId="{50BA7694-AA57-4B93-81B4-BDC4BDEB260C}" destId="{80766C99-54C6-4349-9849-28464DA9A1B0}" srcOrd="1" destOrd="0" presId="urn:microsoft.com/office/officeart/2005/8/layout/orgChart1"/>
    <dgm:cxn modelId="{60244C05-8E9A-4ADB-A447-88E31DEC3342}" type="presOf" srcId="{B8F81ADC-6987-43B1-A172-01A13455C1C9}" destId="{FBE2B4D3-D0BF-4DDD-B8F1-BF3E938D70C7}" srcOrd="0" destOrd="0" presId="urn:microsoft.com/office/officeart/2005/8/layout/orgChart1"/>
    <dgm:cxn modelId="{67127908-634C-4FBE-8D2E-1D32D9A77D63}" type="presOf" srcId="{7D6BBF94-B0DE-448C-8846-EE4515A12978}" destId="{2D179E6E-B7B2-4492-827B-C9C6168C7B71}" srcOrd="0" destOrd="0" presId="urn:microsoft.com/office/officeart/2005/8/layout/orgChart1"/>
    <dgm:cxn modelId="{FD5B9E0C-12FB-46BE-A65A-14345564C2DA}" srcId="{4B06A1FB-BB69-4108-A6B6-913E3FD09FE5}" destId="{75EDC187-7412-4B28-B34B-5C27A25A17E3}" srcOrd="9" destOrd="0" parTransId="{4D050700-2924-4F09-ABDE-99299AFEF62C}" sibTransId="{A2475749-9E6E-484A-9F46-B3F59F1567E5}"/>
    <dgm:cxn modelId="{CD4F7E15-53F3-4EAC-B7AB-9D9309D51BC3}" srcId="{EA083C37-0D72-470B-8DC6-FD9EBE3FDF46}" destId="{5B527DFB-E028-440B-88DD-F7B2B06C1980}" srcOrd="0" destOrd="0" parTransId="{174076F8-8DB9-4D2A-8EAD-F56C4D297D36}" sibTransId="{53276EFA-08E3-4F62-8243-D3EBEC67C749}"/>
    <dgm:cxn modelId="{41E8A91C-6CAE-497D-9882-C5CF75E8B034}" type="presOf" srcId="{5B527DFB-E028-440B-88DD-F7B2B06C1980}" destId="{B8CFD8AF-64BD-42E2-ADDE-FCF4307E1FD2}" srcOrd="1" destOrd="0" presId="urn:microsoft.com/office/officeart/2005/8/layout/orgChart1"/>
    <dgm:cxn modelId="{43137C1F-88C4-40B3-AD34-8A93F5DCCD4E}" type="presOf" srcId="{0A8C8A72-B91C-40D4-A1E2-3B36DC2595FB}" destId="{18E2002E-853C-4ED3-92D6-939273E340A6}" srcOrd="1" destOrd="0" presId="urn:microsoft.com/office/officeart/2005/8/layout/orgChart1"/>
    <dgm:cxn modelId="{CBAB1F20-22BA-44EF-A4BA-00251126161F}" type="presOf" srcId="{5B527DFB-E028-440B-88DD-F7B2B06C1980}" destId="{F32840E1-4ED6-4BB0-86E2-0B96B2887605}" srcOrd="0" destOrd="0" presId="urn:microsoft.com/office/officeart/2005/8/layout/orgChart1"/>
    <dgm:cxn modelId="{FA8B0A29-6686-42B0-8B66-43940E93D308}" type="presOf" srcId="{5BB77DC9-E9DF-461B-8FA7-9ECC3C1DA92D}" destId="{262B73FC-D891-4AD9-9D14-5FB2DA16DC63}" srcOrd="1" destOrd="0" presId="urn:microsoft.com/office/officeart/2005/8/layout/orgChart1"/>
    <dgm:cxn modelId="{DF0BFA31-05FA-4139-9E9E-9B06279677C4}" srcId="{4B06A1FB-BB69-4108-A6B6-913E3FD09FE5}" destId="{16E2FD4D-42AD-4D7D-B55E-9411F167AFE4}" srcOrd="3" destOrd="0" parTransId="{AB37614A-1FE0-4535-AF0F-580602D92DE3}" sibTransId="{A8AE2798-D54E-427D-B802-BC812CDFBE52}"/>
    <dgm:cxn modelId="{14229735-4465-486D-93BE-AE918EFA43F3}" type="presOf" srcId="{EA083C37-0D72-470B-8DC6-FD9EBE3FDF46}" destId="{2EB138BB-8A36-429D-8CFF-3842443F6BB8}" srcOrd="0" destOrd="0" presId="urn:microsoft.com/office/officeart/2005/8/layout/orgChart1"/>
    <dgm:cxn modelId="{037FA837-172B-4098-BB59-E4117208C962}" type="presOf" srcId="{2D810C02-D2FC-4581-9E47-D03B04428764}" destId="{AD68C5DF-7120-4851-B2B2-D6C54AD77230}" srcOrd="0" destOrd="0" presId="urn:microsoft.com/office/officeart/2005/8/layout/orgChart1"/>
    <dgm:cxn modelId="{320EE038-BED4-4C5E-A3C9-02C3861A9E2D}" srcId="{4B06A1FB-BB69-4108-A6B6-913E3FD09FE5}" destId="{7D6BBF94-B0DE-448C-8846-EE4515A12978}" srcOrd="2" destOrd="0" parTransId="{6CE00D77-0B8A-4215-A264-2D76D470447D}" sibTransId="{E8F53B1D-C5CE-4DEB-8CCD-0F2E918C188A}"/>
    <dgm:cxn modelId="{82D2E260-A37C-4261-A60A-97A193058DE3}" type="presOf" srcId="{4B06A1FB-BB69-4108-A6B6-913E3FD09FE5}" destId="{88E85DFB-9FB4-4F7F-99A8-0F276B808012}" srcOrd="0" destOrd="0" presId="urn:microsoft.com/office/officeart/2005/8/layout/orgChart1"/>
    <dgm:cxn modelId="{BB127B63-AEC8-4A5E-AEA0-F37C05F4940B}" type="presOf" srcId="{D63F9F9B-D871-43BB-A8A4-520A1DC58EDD}" destId="{2FF5E445-AFD4-481D-96BA-A9AAEA1E0BE8}" srcOrd="0" destOrd="0" presId="urn:microsoft.com/office/officeart/2005/8/layout/orgChart1"/>
    <dgm:cxn modelId="{3C138947-B2ED-488A-B835-ABABC4762D14}" srcId="{4B06A1FB-BB69-4108-A6B6-913E3FD09FE5}" destId="{6FAC5A3A-5A3E-4235-8163-DA5EAB7AA44B}" srcOrd="6" destOrd="0" parTransId="{B8F81ADC-6987-43B1-A172-01A13455C1C9}" sibTransId="{5FE047C7-699B-4FEF-962F-2E15C1F826D6}"/>
    <dgm:cxn modelId="{4831176A-836F-4AC9-9E64-749B1CC9E0EC}" type="presOf" srcId="{4CC6F8CA-5666-491E-B80D-D0286AC2A9ED}" destId="{8C648429-BF6C-4168-9030-1969F024A604}" srcOrd="0" destOrd="0" presId="urn:microsoft.com/office/officeart/2005/8/layout/orgChart1"/>
    <dgm:cxn modelId="{B2DA0F4C-D614-469E-8B88-E4442D2238B3}" type="presOf" srcId="{5BB77DC9-E9DF-461B-8FA7-9ECC3C1DA92D}" destId="{E183E6C2-0A03-46C3-9D27-3DA2C8E328D0}" srcOrd="0" destOrd="0" presId="urn:microsoft.com/office/officeart/2005/8/layout/orgChart1"/>
    <dgm:cxn modelId="{38C2C370-4C93-4806-A31B-305B5D0A413D}" type="presOf" srcId="{5B337A37-C311-417E-A2E6-BD5443F1917B}" destId="{F8EF6E22-98B1-4612-88D2-E3E0FC19A9D0}" srcOrd="0" destOrd="0" presId="urn:microsoft.com/office/officeart/2005/8/layout/orgChart1"/>
    <dgm:cxn modelId="{83D4CF70-0D7A-4752-99AE-E6B92640E162}" type="presOf" srcId="{6CE00D77-0B8A-4215-A264-2D76D470447D}" destId="{F2603812-DA1A-4FA6-8648-BE73263D3DEB}" srcOrd="0" destOrd="0" presId="urn:microsoft.com/office/officeart/2005/8/layout/orgChart1"/>
    <dgm:cxn modelId="{68F60972-63F6-4261-B583-3DC8B05D667E}" type="presOf" srcId="{EE02C15E-34CC-49DA-B81D-72DB47C410EF}" destId="{66AC4178-6870-4517-8CEB-5AF8F12E54A6}" srcOrd="0" destOrd="0" presId="urn:microsoft.com/office/officeart/2005/8/layout/orgChart1"/>
    <dgm:cxn modelId="{9F2D7B7C-667F-4AFD-9D95-DAAE0B131BD9}" type="presOf" srcId="{2D810C02-D2FC-4581-9E47-D03B04428764}" destId="{BB88C0D4-6665-49F0-86BC-C96A1429D073}" srcOrd="1" destOrd="0" presId="urn:microsoft.com/office/officeart/2005/8/layout/orgChart1"/>
    <dgm:cxn modelId="{27B1857D-4E3F-46E1-A1BF-E380977520E7}" type="presOf" srcId="{47F3A7F3-6840-48BC-AF26-EA5EB8941478}" destId="{CF7CE4AD-DB3E-4850-9937-B122C84615C1}" srcOrd="1" destOrd="0" presId="urn:microsoft.com/office/officeart/2005/8/layout/orgChart1"/>
    <dgm:cxn modelId="{9D0C8980-E731-4C72-9B4E-55C4AD363F6A}" type="presOf" srcId="{16E2FD4D-42AD-4D7D-B55E-9411F167AFE4}" destId="{7B4E982A-2033-4165-B6A5-C93DE048DB71}" srcOrd="0" destOrd="0" presId="urn:microsoft.com/office/officeart/2005/8/layout/orgChart1"/>
    <dgm:cxn modelId="{17667081-A221-40FB-B777-63156435F7FB}" type="presOf" srcId="{16E2FD4D-42AD-4D7D-B55E-9411F167AFE4}" destId="{94806472-E8F9-49C6-AEC8-D8FE0DED4802}" srcOrd="1" destOrd="0" presId="urn:microsoft.com/office/officeart/2005/8/layout/orgChart1"/>
    <dgm:cxn modelId="{65762C87-658A-48E5-A2AF-ABAEB559BF86}" srcId="{4B06A1FB-BB69-4108-A6B6-913E3FD09FE5}" destId="{DD9969D2-31DF-4778-9D5F-3C406608A5FC}" srcOrd="4" destOrd="0" parTransId="{4CC6F8CA-5666-491E-B80D-D0286AC2A9ED}" sibTransId="{5D6D5C51-C11D-40CE-A7B4-55E501FB515C}"/>
    <dgm:cxn modelId="{FAD99E94-6F35-4526-B204-10F2A011B7F6}" type="presOf" srcId="{143D758B-DF8C-453A-B690-49333ED0AC29}" destId="{8B0B69E0-DE5C-4F76-903F-78C2892CA502}" srcOrd="1" destOrd="0" presId="urn:microsoft.com/office/officeart/2005/8/layout/orgChart1"/>
    <dgm:cxn modelId="{FF701A97-A00A-4393-800D-B43E844EFEFB}" type="presOf" srcId="{6FAC5A3A-5A3E-4235-8163-DA5EAB7AA44B}" destId="{D80DD388-D404-4ADA-8B2C-DAD3AF7A1E8A}" srcOrd="1" destOrd="0" presId="urn:microsoft.com/office/officeart/2005/8/layout/orgChart1"/>
    <dgm:cxn modelId="{5358E797-CFEE-41BC-9B62-04834A147A5A}" type="presOf" srcId="{0A8C8A72-B91C-40D4-A1E2-3B36DC2595FB}" destId="{C748430A-E704-4EEA-BA70-D074559A1DDE}" srcOrd="0" destOrd="0" presId="urn:microsoft.com/office/officeart/2005/8/layout/orgChart1"/>
    <dgm:cxn modelId="{8A987E9E-B926-432E-8CDC-B00B87CEBFE4}" type="presOf" srcId="{F7E86DBA-8993-43AB-B987-C3A8956BE96B}" destId="{490B6ED5-9654-425D-AB10-016CD135A883}" srcOrd="0" destOrd="0" presId="urn:microsoft.com/office/officeart/2005/8/layout/orgChart1"/>
    <dgm:cxn modelId="{CDE569A2-0D0A-42D3-96BA-72144FDCB54D}" srcId="{2D810C02-D2FC-4581-9E47-D03B04428764}" destId="{4B06A1FB-BB69-4108-A6B6-913E3FD09FE5}" srcOrd="0" destOrd="0" parTransId="{25657045-FFEB-4493-A9B2-608BC3E27EC9}" sibTransId="{4DE2CD4C-2105-4C49-9511-599E4C9CF8F7}"/>
    <dgm:cxn modelId="{D71300AC-AF6F-422B-AB99-94939CC32AEC}" srcId="{4B06A1FB-BB69-4108-A6B6-913E3FD09FE5}" destId="{47F3A7F3-6840-48BC-AF26-EA5EB8941478}" srcOrd="1" destOrd="0" parTransId="{5B337A37-C311-417E-A2E6-BD5443F1917B}" sibTransId="{3A43A46E-05D6-47B1-B59F-79F59B5B1D0B}"/>
    <dgm:cxn modelId="{B4DC20AC-517E-402C-B305-4ECA123C1654}" type="presOf" srcId="{75EDC187-7412-4B28-B34B-5C27A25A17E3}" destId="{6ECB683D-8517-4A3F-90B1-1D4E64B74860}" srcOrd="1" destOrd="0" presId="urn:microsoft.com/office/officeart/2005/8/layout/orgChart1"/>
    <dgm:cxn modelId="{D3E2BAB9-2560-4B92-A8B1-6AB7CD025F4C}" srcId="{4B06A1FB-BB69-4108-A6B6-913E3FD09FE5}" destId="{5BB77DC9-E9DF-461B-8FA7-9ECC3C1DA92D}" srcOrd="8" destOrd="0" parTransId="{F7E86DBA-8993-43AB-B987-C3A8956BE96B}" sibTransId="{6BC9553C-A295-47E9-B515-115E915DD7DF}"/>
    <dgm:cxn modelId="{C607B5BD-1689-415F-83ED-210F7F4F3481}" type="presOf" srcId="{4D050700-2924-4F09-ABDE-99299AFEF62C}" destId="{F510D165-9789-4A18-A2DD-831452580C06}" srcOrd="0" destOrd="0" presId="urn:microsoft.com/office/officeart/2005/8/layout/orgChart1"/>
    <dgm:cxn modelId="{643B81C0-7943-4EB0-BB1C-31F59743C062}" srcId="{5B527DFB-E028-440B-88DD-F7B2B06C1980}" destId="{2D810C02-D2FC-4581-9E47-D03B04428764}" srcOrd="0" destOrd="0" parTransId="{EE02C15E-34CC-49DA-B81D-72DB47C410EF}" sibTransId="{897903AF-1D1D-43F2-9B51-982765305280}"/>
    <dgm:cxn modelId="{0B37C2C8-0796-4B42-A77B-DB46C4351C69}" type="presOf" srcId="{6FAC5A3A-5A3E-4235-8163-DA5EAB7AA44B}" destId="{E24DC9B3-0F9A-40C5-925F-54C64960D2E6}" srcOrd="0" destOrd="0" presId="urn:microsoft.com/office/officeart/2005/8/layout/orgChart1"/>
    <dgm:cxn modelId="{00CC4FCA-B1E5-42C5-B08F-231218D86DA3}" type="presOf" srcId="{25657045-FFEB-4493-A9B2-608BC3E27EC9}" destId="{D7200C95-665F-4156-8161-2CE390EB73B9}" srcOrd="0" destOrd="0" presId="urn:microsoft.com/office/officeart/2005/8/layout/orgChart1"/>
    <dgm:cxn modelId="{5C33D9CE-7781-46A7-800C-CCF13F6A96E4}" type="presOf" srcId="{DD9969D2-31DF-4778-9D5F-3C406608A5FC}" destId="{4E52A064-9DA7-4C4C-97BA-DFDEBEC5E27C}" srcOrd="1" destOrd="0" presId="urn:microsoft.com/office/officeart/2005/8/layout/orgChart1"/>
    <dgm:cxn modelId="{E65E04D3-C4D4-4442-926C-81195690CBAE}" type="presOf" srcId="{5F3CE537-B64C-40A1-8E55-40EF1C1B7BEC}" destId="{95D02CFD-616F-4557-9493-746F8324866D}" srcOrd="0" destOrd="0" presId="urn:microsoft.com/office/officeart/2005/8/layout/orgChart1"/>
    <dgm:cxn modelId="{6AB03AD5-953B-478A-9209-6D9E19F53327}" type="presOf" srcId="{143D758B-DF8C-453A-B690-49333ED0AC29}" destId="{07B6DE12-BD21-4142-9CB2-D84B1C97C129}" srcOrd="0" destOrd="0" presId="urn:microsoft.com/office/officeart/2005/8/layout/orgChart1"/>
    <dgm:cxn modelId="{A5716AD8-DF7E-48D8-A87B-DA3A0529B18B}" srcId="{4B06A1FB-BB69-4108-A6B6-913E3FD09FE5}" destId="{143D758B-DF8C-453A-B690-49333ED0AC29}" srcOrd="0" destOrd="0" parTransId="{5F3CE537-B64C-40A1-8E55-40EF1C1B7BEC}" sibTransId="{D79B8FD2-A12E-4D90-B7F2-3C80CBB83A60}"/>
    <dgm:cxn modelId="{EAF241DC-F812-4B6A-8D1D-F6E832A8F7DD}" srcId="{4B06A1FB-BB69-4108-A6B6-913E3FD09FE5}" destId="{0A8C8A72-B91C-40D4-A1E2-3B36DC2595FB}" srcOrd="7" destOrd="0" parTransId="{72DBFB4D-F23C-459C-8BD7-95CDD2E58972}" sibTransId="{C8AE43D9-C285-46DB-A98D-B8D7CA26553A}"/>
    <dgm:cxn modelId="{6B9025DD-D916-4F0E-B205-175E2E1E498C}" type="presOf" srcId="{47F3A7F3-6840-48BC-AF26-EA5EB8941478}" destId="{87CE12E2-B533-4C92-A05A-004878CF12D1}" srcOrd="0" destOrd="0" presId="urn:microsoft.com/office/officeart/2005/8/layout/orgChart1"/>
    <dgm:cxn modelId="{4A9229DE-3D2B-4304-8594-113DD8062B9C}" type="presOf" srcId="{4B06A1FB-BB69-4108-A6B6-913E3FD09FE5}" destId="{7C2B7E07-60CC-4564-AD37-0978E7616EF9}" srcOrd="1" destOrd="0" presId="urn:microsoft.com/office/officeart/2005/8/layout/orgChart1"/>
    <dgm:cxn modelId="{4F8305E0-F280-40FA-9CED-7173D3178169}" srcId="{4B06A1FB-BB69-4108-A6B6-913E3FD09FE5}" destId="{50BA7694-AA57-4B93-81B4-BDC4BDEB260C}" srcOrd="5" destOrd="0" parTransId="{D63F9F9B-D871-43BB-A8A4-520A1DC58EDD}" sibTransId="{CB0B5FBE-0A47-461E-9E9B-FF0A9A3EDA54}"/>
    <dgm:cxn modelId="{CC03D0E4-8181-4A73-951A-482FEAF4B760}" type="presOf" srcId="{DD9969D2-31DF-4778-9D5F-3C406608A5FC}" destId="{EFBE2B6E-33A3-434B-829D-50C868234C8C}" srcOrd="0" destOrd="0" presId="urn:microsoft.com/office/officeart/2005/8/layout/orgChart1"/>
    <dgm:cxn modelId="{AA4D59EB-D1A8-4D59-907E-69FBC083B0D7}" type="presOf" srcId="{AB37614A-1FE0-4535-AF0F-580602D92DE3}" destId="{83EFD2B5-B658-4B63-9973-7607B8CD2B56}" srcOrd="0" destOrd="0" presId="urn:microsoft.com/office/officeart/2005/8/layout/orgChart1"/>
    <dgm:cxn modelId="{C27F16EC-F70B-4BB3-B730-2CC0EDCF6589}" type="presOf" srcId="{75EDC187-7412-4B28-B34B-5C27A25A17E3}" destId="{674925CF-D5F2-41DD-9FD7-2FC70E2B4E2F}" srcOrd="0" destOrd="0" presId="urn:microsoft.com/office/officeart/2005/8/layout/orgChart1"/>
    <dgm:cxn modelId="{7F1701F6-29D8-4FC0-8656-610C6266B7F7}" type="presOf" srcId="{7D6BBF94-B0DE-448C-8846-EE4515A12978}" destId="{A282E9D2-560F-4296-AB6F-7DB69516A768}" srcOrd="1" destOrd="0" presId="urn:microsoft.com/office/officeart/2005/8/layout/orgChart1"/>
    <dgm:cxn modelId="{F64537FD-DAEA-420D-A637-8BB1DB9378B4}" type="presOf" srcId="{72DBFB4D-F23C-459C-8BD7-95CDD2E58972}" destId="{7AD5F0C1-49D0-410A-B694-82126A1CB334}" srcOrd="0" destOrd="0" presId="urn:microsoft.com/office/officeart/2005/8/layout/orgChart1"/>
    <dgm:cxn modelId="{00247FFF-0FB9-45C6-9E34-DB799E7BE2C7}" type="presOf" srcId="{50BA7694-AA57-4B93-81B4-BDC4BDEB260C}" destId="{384D4FCB-9B52-478C-944B-50E035742A1A}" srcOrd="0" destOrd="0" presId="urn:microsoft.com/office/officeart/2005/8/layout/orgChart1"/>
    <dgm:cxn modelId="{DB7870E9-7871-49BF-B6AB-C7D900FE396C}" type="presParOf" srcId="{2EB138BB-8A36-429D-8CFF-3842443F6BB8}" destId="{6CD97EF7-C259-4FA9-BC48-15F2D22CA6A9}" srcOrd="0" destOrd="0" presId="urn:microsoft.com/office/officeart/2005/8/layout/orgChart1"/>
    <dgm:cxn modelId="{63E864A9-8841-4694-A60E-EA86C45F721D}" type="presParOf" srcId="{6CD97EF7-C259-4FA9-BC48-15F2D22CA6A9}" destId="{58364216-3A65-45BB-B6EE-1B6412EAA837}" srcOrd="0" destOrd="0" presId="urn:microsoft.com/office/officeart/2005/8/layout/orgChart1"/>
    <dgm:cxn modelId="{9192BAB8-C95D-4C62-A595-7C6E7490C657}" type="presParOf" srcId="{58364216-3A65-45BB-B6EE-1B6412EAA837}" destId="{F32840E1-4ED6-4BB0-86E2-0B96B2887605}" srcOrd="0" destOrd="0" presId="urn:microsoft.com/office/officeart/2005/8/layout/orgChart1"/>
    <dgm:cxn modelId="{AFF53BFB-1A52-40FF-A4C4-A1F53FDF5BE1}" type="presParOf" srcId="{58364216-3A65-45BB-B6EE-1B6412EAA837}" destId="{B8CFD8AF-64BD-42E2-ADDE-FCF4307E1FD2}" srcOrd="1" destOrd="0" presId="urn:microsoft.com/office/officeart/2005/8/layout/orgChart1"/>
    <dgm:cxn modelId="{C67A9E9C-124A-416A-BB54-EC00894499EC}" type="presParOf" srcId="{6CD97EF7-C259-4FA9-BC48-15F2D22CA6A9}" destId="{06842C8C-B4EA-43D1-909D-333519DA21C1}" srcOrd="1" destOrd="0" presId="urn:microsoft.com/office/officeart/2005/8/layout/orgChart1"/>
    <dgm:cxn modelId="{F7ADF23A-91B4-4C6E-9100-0CE1E5DB7BDD}" type="presParOf" srcId="{06842C8C-B4EA-43D1-909D-333519DA21C1}" destId="{66AC4178-6870-4517-8CEB-5AF8F12E54A6}" srcOrd="0" destOrd="0" presId="urn:microsoft.com/office/officeart/2005/8/layout/orgChart1"/>
    <dgm:cxn modelId="{A22C406C-BA88-4624-9406-E539150D09E1}" type="presParOf" srcId="{06842C8C-B4EA-43D1-909D-333519DA21C1}" destId="{857CD196-8228-4E53-94E6-63CB08001050}" srcOrd="1" destOrd="0" presId="urn:microsoft.com/office/officeart/2005/8/layout/orgChart1"/>
    <dgm:cxn modelId="{0FE02688-D191-4715-9542-F478F677C8FB}" type="presParOf" srcId="{857CD196-8228-4E53-94E6-63CB08001050}" destId="{61F87195-4074-4FD8-8A58-17057A0C99BB}" srcOrd="0" destOrd="0" presId="urn:microsoft.com/office/officeart/2005/8/layout/orgChart1"/>
    <dgm:cxn modelId="{271400BB-2DC8-476F-8072-1ED19A842EFD}" type="presParOf" srcId="{61F87195-4074-4FD8-8A58-17057A0C99BB}" destId="{AD68C5DF-7120-4851-B2B2-D6C54AD77230}" srcOrd="0" destOrd="0" presId="urn:microsoft.com/office/officeart/2005/8/layout/orgChart1"/>
    <dgm:cxn modelId="{E862D2AE-F61C-465D-BD3E-91D9005D2D75}" type="presParOf" srcId="{61F87195-4074-4FD8-8A58-17057A0C99BB}" destId="{BB88C0D4-6665-49F0-86BC-C96A1429D073}" srcOrd="1" destOrd="0" presId="urn:microsoft.com/office/officeart/2005/8/layout/orgChart1"/>
    <dgm:cxn modelId="{8F87E522-4A98-4DF6-BA9F-3F2058896A90}" type="presParOf" srcId="{857CD196-8228-4E53-94E6-63CB08001050}" destId="{2072E9D9-A308-4730-BB64-311323AD2EEF}" srcOrd="1" destOrd="0" presId="urn:microsoft.com/office/officeart/2005/8/layout/orgChart1"/>
    <dgm:cxn modelId="{8AF0F9A9-E24A-4D47-987B-C17DE66343D4}" type="presParOf" srcId="{2072E9D9-A308-4730-BB64-311323AD2EEF}" destId="{D7200C95-665F-4156-8161-2CE390EB73B9}" srcOrd="0" destOrd="0" presId="urn:microsoft.com/office/officeart/2005/8/layout/orgChart1"/>
    <dgm:cxn modelId="{B54A5CFE-7616-4FBC-8790-A6B1E3821ABD}" type="presParOf" srcId="{2072E9D9-A308-4730-BB64-311323AD2EEF}" destId="{3DF85365-4A83-4D31-B783-23F6C38FBF53}" srcOrd="1" destOrd="0" presId="urn:microsoft.com/office/officeart/2005/8/layout/orgChart1"/>
    <dgm:cxn modelId="{AB981DB2-A094-4A84-AC15-94CECAFFDB68}" type="presParOf" srcId="{3DF85365-4A83-4D31-B783-23F6C38FBF53}" destId="{018971AC-C095-47F3-83A6-66335A52AA39}" srcOrd="0" destOrd="0" presId="urn:microsoft.com/office/officeart/2005/8/layout/orgChart1"/>
    <dgm:cxn modelId="{B14039D9-7272-4BF8-A897-603DBDE852A6}" type="presParOf" srcId="{018971AC-C095-47F3-83A6-66335A52AA39}" destId="{88E85DFB-9FB4-4F7F-99A8-0F276B808012}" srcOrd="0" destOrd="0" presId="urn:microsoft.com/office/officeart/2005/8/layout/orgChart1"/>
    <dgm:cxn modelId="{2EA34CAA-370C-4581-B0C3-38EBB8E1C2F6}" type="presParOf" srcId="{018971AC-C095-47F3-83A6-66335A52AA39}" destId="{7C2B7E07-60CC-4564-AD37-0978E7616EF9}" srcOrd="1" destOrd="0" presId="urn:microsoft.com/office/officeart/2005/8/layout/orgChart1"/>
    <dgm:cxn modelId="{DED6A1B8-9B57-4DD8-A32A-32FD5DF0AFDB}" type="presParOf" srcId="{3DF85365-4A83-4D31-B783-23F6C38FBF53}" destId="{AE9705BA-E644-4C94-B64F-6D8E30D76B38}" srcOrd="1" destOrd="0" presId="urn:microsoft.com/office/officeart/2005/8/layout/orgChart1"/>
    <dgm:cxn modelId="{FE5CAF48-2278-4309-A2AC-74CA393C0594}" type="presParOf" srcId="{AE9705BA-E644-4C94-B64F-6D8E30D76B38}" destId="{95D02CFD-616F-4557-9493-746F8324866D}" srcOrd="0" destOrd="0" presId="urn:microsoft.com/office/officeart/2005/8/layout/orgChart1"/>
    <dgm:cxn modelId="{CD9CE958-7D47-4D8C-A548-B10204FC2AB0}" type="presParOf" srcId="{AE9705BA-E644-4C94-B64F-6D8E30D76B38}" destId="{E6D964BF-1ECA-425E-B564-7E94D9DD9C5A}" srcOrd="1" destOrd="0" presId="urn:microsoft.com/office/officeart/2005/8/layout/orgChart1"/>
    <dgm:cxn modelId="{FFAFF732-0E15-489B-B9E5-29193E27FA11}" type="presParOf" srcId="{E6D964BF-1ECA-425E-B564-7E94D9DD9C5A}" destId="{5D2F65FB-ACB0-4974-BBD0-D3CE2EB4D232}" srcOrd="0" destOrd="0" presId="urn:microsoft.com/office/officeart/2005/8/layout/orgChart1"/>
    <dgm:cxn modelId="{DFFE3756-B2BF-4829-BE9F-AA43184FE8E3}" type="presParOf" srcId="{5D2F65FB-ACB0-4974-BBD0-D3CE2EB4D232}" destId="{07B6DE12-BD21-4142-9CB2-D84B1C97C129}" srcOrd="0" destOrd="0" presId="urn:microsoft.com/office/officeart/2005/8/layout/orgChart1"/>
    <dgm:cxn modelId="{18EB0E86-AA9A-43FA-86B8-14486DC47AFF}" type="presParOf" srcId="{5D2F65FB-ACB0-4974-BBD0-D3CE2EB4D232}" destId="{8B0B69E0-DE5C-4F76-903F-78C2892CA502}" srcOrd="1" destOrd="0" presId="urn:microsoft.com/office/officeart/2005/8/layout/orgChart1"/>
    <dgm:cxn modelId="{2A1B9780-10E3-47F3-8383-E524E4B859DE}" type="presParOf" srcId="{E6D964BF-1ECA-425E-B564-7E94D9DD9C5A}" destId="{E01F3E5C-1CE8-4EFA-96D3-D285E2969B03}" srcOrd="1" destOrd="0" presId="urn:microsoft.com/office/officeart/2005/8/layout/orgChart1"/>
    <dgm:cxn modelId="{002627E0-7F20-4A52-A513-7C50480929A7}" type="presParOf" srcId="{E6D964BF-1ECA-425E-B564-7E94D9DD9C5A}" destId="{10CB5080-8005-46B8-BA07-DD22EF4DBB8F}" srcOrd="2" destOrd="0" presId="urn:microsoft.com/office/officeart/2005/8/layout/orgChart1"/>
    <dgm:cxn modelId="{3816EC80-B70C-47BF-9154-3640DD3D149F}" type="presParOf" srcId="{AE9705BA-E644-4C94-B64F-6D8E30D76B38}" destId="{F8EF6E22-98B1-4612-88D2-E3E0FC19A9D0}" srcOrd="2" destOrd="0" presId="urn:microsoft.com/office/officeart/2005/8/layout/orgChart1"/>
    <dgm:cxn modelId="{7F43F528-6AA9-46F4-B136-E2CF1B4E8EE9}" type="presParOf" srcId="{AE9705BA-E644-4C94-B64F-6D8E30D76B38}" destId="{E236E7EF-F304-477E-80C0-584EF2975F6C}" srcOrd="3" destOrd="0" presId="urn:microsoft.com/office/officeart/2005/8/layout/orgChart1"/>
    <dgm:cxn modelId="{484289EF-A561-450F-8FF4-FD5F4E99406D}" type="presParOf" srcId="{E236E7EF-F304-477E-80C0-584EF2975F6C}" destId="{D4C33E6E-8CFE-4AFC-8C49-71121F307A01}" srcOrd="0" destOrd="0" presId="urn:microsoft.com/office/officeart/2005/8/layout/orgChart1"/>
    <dgm:cxn modelId="{96A10ADD-460B-4F62-B978-5822AF7F1D2F}" type="presParOf" srcId="{D4C33E6E-8CFE-4AFC-8C49-71121F307A01}" destId="{87CE12E2-B533-4C92-A05A-004878CF12D1}" srcOrd="0" destOrd="0" presId="urn:microsoft.com/office/officeart/2005/8/layout/orgChart1"/>
    <dgm:cxn modelId="{BA0547BF-2BB7-47C9-9168-C9E695307BC1}" type="presParOf" srcId="{D4C33E6E-8CFE-4AFC-8C49-71121F307A01}" destId="{CF7CE4AD-DB3E-4850-9937-B122C84615C1}" srcOrd="1" destOrd="0" presId="urn:microsoft.com/office/officeart/2005/8/layout/orgChart1"/>
    <dgm:cxn modelId="{737DD4FE-13BA-4365-924C-5605D7333BAC}" type="presParOf" srcId="{E236E7EF-F304-477E-80C0-584EF2975F6C}" destId="{61186068-7A1C-479E-9D0C-037F67108531}" srcOrd="1" destOrd="0" presId="urn:microsoft.com/office/officeart/2005/8/layout/orgChart1"/>
    <dgm:cxn modelId="{C2CC54FA-9B2C-47DB-B257-6DE44814BD67}" type="presParOf" srcId="{E236E7EF-F304-477E-80C0-584EF2975F6C}" destId="{7281166E-ED95-4B9E-8EF6-40CF141CA73A}" srcOrd="2" destOrd="0" presId="urn:microsoft.com/office/officeart/2005/8/layout/orgChart1"/>
    <dgm:cxn modelId="{B4707C5B-B323-4DCB-A285-9B3E6A10D9EA}" type="presParOf" srcId="{AE9705BA-E644-4C94-B64F-6D8E30D76B38}" destId="{F2603812-DA1A-4FA6-8648-BE73263D3DEB}" srcOrd="4" destOrd="0" presId="urn:microsoft.com/office/officeart/2005/8/layout/orgChart1"/>
    <dgm:cxn modelId="{59D432C3-F523-432D-8270-28B523A05F4F}" type="presParOf" srcId="{AE9705BA-E644-4C94-B64F-6D8E30D76B38}" destId="{354C3F8B-D364-4273-866E-DD1A66E353BE}" srcOrd="5" destOrd="0" presId="urn:microsoft.com/office/officeart/2005/8/layout/orgChart1"/>
    <dgm:cxn modelId="{DA636B61-0855-4416-B69D-F6D7DA7B7384}" type="presParOf" srcId="{354C3F8B-D364-4273-866E-DD1A66E353BE}" destId="{23F88AC0-56B6-4041-8A2E-62A1BC2ED655}" srcOrd="0" destOrd="0" presId="urn:microsoft.com/office/officeart/2005/8/layout/orgChart1"/>
    <dgm:cxn modelId="{4E9EBD23-0D3D-4847-8287-6491B588A445}" type="presParOf" srcId="{23F88AC0-56B6-4041-8A2E-62A1BC2ED655}" destId="{2D179E6E-B7B2-4492-827B-C9C6168C7B71}" srcOrd="0" destOrd="0" presId="urn:microsoft.com/office/officeart/2005/8/layout/orgChart1"/>
    <dgm:cxn modelId="{DFC29FC3-8E82-46FD-B135-F29D61985841}" type="presParOf" srcId="{23F88AC0-56B6-4041-8A2E-62A1BC2ED655}" destId="{A282E9D2-560F-4296-AB6F-7DB69516A768}" srcOrd="1" destOrd="0" presId="urn:microsoft.com/office/officeart/2005/8/layout/orgChart1"/>
    <dgm:cxn modelId="{DCE604B8-25E2-408E-90F5-53E134290FD3}" type="presParOf" srcId="{354C3F8B-D364-4273-866E-DD1A66E353BE}" destId="{1BE27D8F-5778-45B3-A08D-3C88B03D3ADA}" srcOrd="1" destOrd="0" presId="urn:microsoft.com/office/officeart/2005/8/layout/orgChart1"/>
    <dgm:cxn modelId="{CACD16FB-C2B9-4711-8543-032AA035439A}" type="presParOf" srcId="{354C3F8B-D364-4273-866E-DD1A66E353BE}" destId="{4AF19D80-6E59-415D-A74A-A6208C5374E2}" srcOrd="2" destOrd="0" presId="urn:microsoft.com/office/officeart/2005/8/layout/orgChart1"/>
    <dgm:cxn modelId="{0957F507-78E8-4C96-9949-E38B752EB45A}" type="presParOf" srcId="{AE9705BA-E644-4C94-B64F-6D8E30D76B38}" destId="{83EFD2B5-B658-4B63-9973-7607B8CD2B56}" srcOrd="6" destOrd="0" presId="urn:microsoft.com/office/officeart/2005/8/layout/orgChart1"/>
    <dgm:cxn modelId="{C9A02B3A-8BB4-4861-BAC3-2D5878A815FA}" type="presParOf" srcId="{AE9705BA-E644-4C94-B64F-6D8E30D76B38}" destId="{B8D601D4-50FD-4AD8-8E4A-FCD6B6BE0C3B}" srcOrd="7" destOrd="0" presId="urn:microsoft.com/office/officeart/2005/8/layout/orgChart1"/>
    <dgm:cxn modelId="{6875ECB1-E920-42AD-A8D2-8781AD6E5755}" type="presParOf" srcId="{B8D601D4-50FD-4AD8-8E4A-FCD6B6BE0C3B}" destId="{5FDC5671-5424-4AD7-9DA8-CF69D8BA8ACC}" srcOrd="0" destOrd="0" presId="urn:microsoft.com/office/officeart/2005/8/layout/orgChart1"/>
    <dgm:cxn modelId="{F2C4AD41-F9A0-4FFC-817C-2461AB44CCC8}" type="presParOf" srcId="{5FDC5671-5424-4AD7-9DA8-CF69D8BA8ACC}" destId="{7B4E982A-2033-4165-B6A5-C93DE048DB71}" srcOrd="0" destOrd="0" presId="urn:microsoft.com/office/officeart/2005/8/layout/orgChart1"/>
    <dgm:cxn modelId="{BF2015F8-9B77-437A-8840-5DAD99CBFE21}" type="presParOf" srcId="{5FDC5671-5424-4AD7-9DA8-CF69D8BA8ACC}" destId="{94806472-E8F9-49C6-AEC8-D8FE0DED4802}" srcOrd="1" destOrd="0" presId="urn:microsoft.com/office/officeart/2005/8/layout/orgChart1"/>
    <dgm:cxn modelId="{A48E8086-FFD0-47EB-809B-4E8CC16005E4}" type="presParOf" srcId="{B8D601D4-50FD-4AD8-8E4A-FCD6B6BE0C3B}" destId="{74A7D919-C09D-4000-8C8A-262142E923E9}" srcOrd="1" destOrd="0" presId="urn:microsoft.com/office/officeart/2005/8/layout/orgChart1"/>
    <dgm:cxn modelId="{5B789073-DD6D-428F-8363-74AA9EDC3F9D}" type="presParOf" srcId="{B8D601D4-50FD-4AD8-8E4A-FCD6B6BE0C3B}" destId="{8A26FFB8-3B9B-474B-858E-3448240431F0}" srcOrd="2" destOrd="0" presId="urn:microsoft.com/office/officeart/2005/8/layout/orgChart1"/>
    <dgm:cxn modelId="{6AE67939-FF97-429A-98D8-7ED5D6B85927}" type="presParOf" srcId="{AE9705BA-E644-4C94-B64F-6D8E30D76B38}" destId="{8C648429-BF6C-4168-9030-1969F024A604}" srcOrd="8" destOrd="0" presId="urn:microsoft.com/office/officeart/2005/8/layout/orgChart1"/>
    <dgm:cxn modelId="{F5E823F1-598D-4F69-86FD-F61B62DE9509}" type="presParOf" srcId="{AE9705BA-E644-4C94-B64F-6D8E30D76B38}" destId="{94DC4278-6FA1-4388-9351-777AAC10ECFF}" srcOrd="9" destOrd="0" presId="urn:microsoft.com/office/officeart/2005/8/layout/orgChart1"/>
    <dgm:cxn modelId="{3B7513BD-A32C-4FAD-9D34-5196A8EE039C}" type="presParOf" srcId="{94DC4278-6FA1-4388-9351-777AAC10ECFF}" destId="{09BB8557-A3B0-47E2-8E49-3AF9EEA78947}" srcOrd="0" destOrd="0" presId="urn:microsoft.com/office/officeart/2005/8/layout/orgChart1"/>
    <dgm:cxn modelId="{B41C8501-77F5-4DAB-B0ED-9B89A036D882}" type="presParOf" srcId="{09BB8557-A3B0-47E2-8E49-3AF9EEA78947}" destId="{EFBE2B6E-33A3-434B-829D-50C868234C8C}" srcOrd="0" destOrd="0" presId="urn:microsoft.com/office/officeart/2005/8/layout/orgChart1"/>
    <dgm:cxn modelId="{08069D3C-CC7F-43B7-ACE0-5E5043E6C065}" type="presParOf" srcId="{09BB8557-A3B0-47E2-8E49-3AF9EEA78947}" destId="{4E52A064-9DA7-4C4C-97BA-DFDEBEC5E27C}" srcOrd="1" destOrd="0" presId="urn:microsoft.com/office/officeart/2005/8/layout/orgChart1"/>
    <dgm:cxn modelId="{56781C50-D11D-4FAA-9E2C-DFFB5A7AF890}" type="presParOf" srcId="{94DC4278-6FA1-4388-9351-777AAC10ECFF}" destId="{C3DD0DA0-242D-45D8-A86E-B7129CD02A5A}" srcOrd="1" destOrd="0" presId="urn:microsoft.com/office/officeart/2005/8/layout/orgChart1"/>
    <dgm:cxn modelId="{ACCF9BA2-A681-416D-9EC2-B92B855CC8F3}" type="presParOf" srcId="{94DC4278-6FA1-4388-9351-777AAC10ECFF}" destId="{967B355E-176C-4D76-BDCB-F0B63EAAA135}" srcOrd="2" destOrd="0" presId="urn:microsoft.com/office/officeart/2005/8/layout/orgChart1"/>
    <dgm:cxn modelId="{4257BAE8-59B9-4F6C-9FFC-74F3A81EB143}" type="presParOf" srcId="{AE9705BA-E644-4C94-B64F-6D8E30D76B38}" destId="{2FF5E445-AFD4-481D-96BA-A9AAEA1E0BE8}" srcOrd="10" destOrd="0" presId="urn:microsoft.com/office/officeart/2005/8/layout/orgChart1"/>
    <dgm:cxn modelId="{540398B4-D915-475E-8660-7E6FAEAB4C3A}" type="presParOf" srcId="{AE9705BA-E644-4C94-B64F-6D8E30D76B38}" destId="{2F411135-677F-4CCA-A89F-68F4132C043B}" srcOrd="11" destOrd="0" presId="urn:microsoft.com/office/officeart/2005/8/layout/orgChart1"/>
    <dgm:cxn modelId="{A16BDD59-29A7-4386-9735-CD603EFACD6C}" type="presParOf" srcId="{2F411135-677F-4CCA-A89F-68F4132C043B}" destId="{A14F6B32-60B2-4AD7-8F9E-5A4690423169}" srcOrd="0" destOrd="0" presId="urn:microsoft.com/office/officeart/2005/8/layout/orgChart1"/>
    <dgm:cxn modelId="{24DB5B5F-18F2-4834-8EB3-D12F7B57D02D}" type="presParOf" srcId="{A14F6B32-60B2-4AD7-8F9E-5A4690423169}" destId="{384D4FCB-9B52-478C-944B-50E035742A1A}" srcOrd="0" destOrd="0" presId="urn:microsoft.com/office/officeart/2005/8/layout/orgChart1"/>
    <dgm:cxn modelId="{5EB503BB-3AA0-4490-B69B-D18112F34D89}" type="presParOf" srcId="{A14F6B32-60B2-4AD7-8F9E-5A4690423169}" destId="{80766C99-54C6-4349-9849-28464DA9A1B0}" srcOrd="1" destOrd="0" presId="urn:microsoft.com/office/officeart/2005/8/layout/orgChart1"/>
    <dgm:cxn modelId="{99EC8227-64AC-41DB-B7BB-67F1703AC010}" type="presParOf" srcId="{2F411135-677F-4CCA-A89F-68F4132C043B}" destId="{DED1723E-289B-4C69-9639-0DB6EC3FC21C}" srcOrd="1" destOrd="0" presId="urn:microsoft.com/office/officeart/2005/8/layout/orgChart1"/>
    <dgm:cxn modelId="{7CC1C119-F3E1-4450-8670-6C90F70C78BA}" type="presParOf" srcId="{2F411135-677F-4CCA-A89F-68F4132C043B}" destId="{D70C632F-994B-47D2-B902-6B4F841FF1FE}" srcOrd="2" destOrd="0" presId="urn:microsoft.com/office/officeart/2005/8/layout/orgChart1"/>
    <dgm:cxn modelId="{D52D31CD-D259-4678-995A-2A57B08D3A31}" type="presParOf" srcId="{AE9705BA-E644-4C94-B64F-6D8E30D76B38}" destId="{FBE2B4D3-D0BF-4DDD-B8F1-BF3E938D70C7}" srcOrd="12" destOrd="0" presId="urn:microsoft.com/office/officeart/2005/8/layout/orgChart1"/>
    <dgm:cxn modelId="{BD197598-13AB-4C0C-8966-609EDFA1061B}" type="presParOf" srcId="{AE9705BA-E644-4C94-B64F-6D8E30D76B38}" destId="{CB22EBA7-E73E-4C92-BE72-D1D7C14698A5}" srcOrd="13" destOrd="0" presId="urn:microsoft.com/office/officeart/2005/8/layout/orgChart1"/>
    <dgm:cxn modelId="{65B0E81E-1FAD-4C73-801B-4ED46016D961}" type="presParOf" srcId="{CB22EBA7-E73E-4C92-BE72-D1D7C14698A5}" destId="{FAFDC537-21BD-4EC4-A05E-0F6F7D94CF81}" srcOrd="0" destOrd="0" presId="urn:microsoft.com/office/officeart/2005/8/layout/orgChart1"/>
    <dgm:cxn modelId="{DB1FD2B4-2B7E-40F5-B6B3-F92B165A03AF}" type="presParOf" srcId="{FAFDC537-21BD-4EC4-A05E-0F6F7D94CF81}" destId="{E24DC9B3-0F9A-40C5-925F-54C64960D2E6}" srcOrd="0" destOrd="0" presId="urn:microsoft.com/office/officeart/2005/8/layout/orgChart1"/>
    <dgm:cxn modelId="{35B0B74D-5275-4AC9-A78A-E5E1EBBF3E9B}" type="presParOf" srcId="{FAFDC537-21BD-4EC4-A05E-0F6F7D94CF81}" destId="{D80DD388-D404-4ADA-8B2C-DAD3AF7A1E8A}" srcOrd="1" destOrd="0" presId="urn:microsoft.com/office/officeart/2005/8/layout/orgChart1"/>
    <dgm:cxn modelId="{E1545EF8-4CF5-49B3-A7A9-EB6FE975D66E}" type="presParOf" srcId="{CB22EBA7-E73E-4C92-BE72-D1D7C14698A5}" destId="{A9E8616A-1ED7-47BE-86CC-C40842D934DB}" srcOrd="1" destOrd="0" presId="urn:microsoft.com/office/officeart/2005/8/layout/orgChart1"/>
    <dgm:cxn modelId="{E6AE223C-3890-420D-BDBD-84449281E92E}" type="presParOf" srcId="{CB22EBA7-E73E-4C92-BE72-D1D7C14698A5}" destId="{243858EF-63D7-4E96-95BD-A969537E0529}" srcOrd="2" destOrd="0" presId="urn:microsoft.com/office/officeart/2005/8/layout/orgChart1"/>
    <dgm:cxn modelId="{47CA9090-87B6-494D-AF44-CD042A38853E}" type="presParOf" srcId="{AE9705BA-E644-4C94-B64F-6D8E30D76B38}" destId="{7AD5F0C1-49D0-410A-B694-82126A1CB334}" srcOrd="14" destOrd="0" presId="urn:microsoft.com/office/officeart/2005/8/layout/orgChart1"/>
    <dgm:cxn modelId="{05FC0F55-4023-4DE4-8A65-CB91C61A3265}" type="presParOf" srcId="{AE9705BA-E644-4C94-B64F-6D8E30D76B38}" destId="{761CFC8C-4560-434E-91DE-36E89D0B37F3}" srcOrd="15" destOrd="0" presId="urn:microsoft.com/office/officeart/2005/8/layout/orgChart1"/>
    <dgm:cxn modelId="{249A958E-F412-41C0-B509-665D3AEB8117}" type="presParOf" srcId="{761CFC8C-4560-434E-91DE-36E89D0B37F3}" destId="{17526C11-A307-4A92-A501-E2EB762E23B4}" srcOrd="0" destOrd="0" presId="urn:microsoft.com/office/officeart/2005/8/layout/orgChart1"/>
    <dgm:cxn modelId="{05CC284E-2C51-4F89-9721-69F22E1D5FDF}" type="presParOf" srcId="{17526C11-A307-4A92-A501-E2EB762E23B4}" destId="{C748430A-E704-4EEA-BA70-D074559A1DDE}" srcOrd="0" destOrd="0" presId="urn:microsoft.com/office/officeart/2005/8/layout/orgChart1"/>
    <dgm:cxn modelId="{5457F4DC-F65D-46DB-93B9-ACCDEF3F07CA}" type="presParOf" srcId="{17526C11-A307-4A92-A501-E2EB762E23B4}" destId="{18E2002E-853C-4ED3-92D6-939273E340A6}" srcOrd="1" destOrd="0" presId="urn:microsoft.com/office/officeart/2005/8/layout/orgChart1"/>
    <dgm:cxn modelId="{24350DF3-3F34-49C3-A088-A5F41F30361D}" type="presParOf" srcId="{761CFC8C-4560-434E-91DE-36E89D0B37F3}" destId="{F96381AC-5F93-4F19-B861-01D298DC4E39}" srcOrd="1" destOrd="0" presId="urn:microsoft.com/office/officeart/2005/8/layout/orgChart1"/>
    <dgm:cxn modelId="{898DF365-32DE-47FB-A9AC-5225B276FFE9}" type="presParOf" srcId="{761CFC8C-4560-434E-91DE-36E89D0B37F3}" destId="{7F9589B8-E5F8-48A2-96C7-2BA38EDB4107}" srcOrd="2" destOrd="0" presId="urn:microsoft.com/office/officeart/2005/8/layout/orgChart1"/>
    <dgm:cxn modelId="{164CAD72-A0CC-46A1-98B5-F19BD9E09031}" type="presParOf" srcId="{AE9705BA-E644-4C94-B64F-6D8E30D76B38}" destId="{490B6ED5-9654-425D-AB10-016CD135A883}" srcOrd="16" destOrd="0" presId="urn:microsoft.com/office/officeart/2005/8/layout/orgChart1"/>
    <dgm:cxn modelId="{969FF39A-C83E-459F-A30F-8109803B8CBC}" type="presParOf" srcId="{AE9705BA-E644-4C94-B64F-6D8E30D76B38}" destId="{89159528-6855-4A2B-BB1D-D49F4A74EA9E}" srcOrd="17" destOrd="0" presId="urn:microsoft.com/office/officeart/2005/8/layout/orgChart1"/>
    <dgm:cxn modelId="{4E021C0D-541A-4ABD-AC12-958680A4FE5A}" type="presParOf" srcId="{89159528-6855-4A2B-BB1D-D49F4A74EA9E}" destId="{F52067D8-7D3D-4872-854A-A60E6E1C660F}" srcOrd="0" destOrd="0" presId="urn:microsoft.com/office/officeart/2005/8/layout/orgChart1"/>
    <dgm:cxn modelId="{4AFE1E77-8BFD-46A3-8B89-4A4FED02478E}" type="presParOf" srcId="{F52067D8-7D3D-4872-854A-A60E6E1C660F}" destId="{E183E6C2-0A03-46C3-9D27-3DA2C8E328D0}" srcOrd="0" destOrd="0" presId="urn:microsoft.com/office/officeart/2005/8/layout/orgChart1"/>
    <dgm:cxn modelId="{ADDA64F3-2F9D-4178-9D39-0722C03BD87B}" type="presParOf" srcId="{F52067D8-7D3D-4872-854A-A60E6E1C660F}" destId="{262B73FC-D891-4AD9-9D14-5FB2DA16DC63}" srcOrd="1" destOrd="0" presId="urn:microsoft.com/office/officeart/2005/8/layout/orgChart1"/>
    <dgm:cxn modelId="{C83F9CE8-6F66-4790-8597-08539793FF9A}" type="presParOf" srcId="{89159528-6855-4A2B-BB1D-D49F4A74EA9E}" destId="{C586436E-D253-4B66-AB83-5FFFA5C7AD1B}" srcOrd="1" destOrd="0" presId="urn:microsoft.com/office/officeart/2005/8/layout/orgChart1"/>
    <dgm:cxn modelId="{669100E7-1CDD-4E06-89C8-6E335FE214AB}" type="presParOf" srcId="{89159528-6855-4A2B-BB1D-D49F4A74EA9E}" destId="{69481767-363C-4761-924A-1F2D041DE94B}" srcOrd="2" destOrd="0" presId="urn:microsoft.com/office/officeart/2005/8/layout/orgChart1"/>
    <dgm:cxn modelId="{3F5A4CEB-85A1-4A19-B66E-270D9561EB21}" type="presParOf" srcId="{AE9705BA-E644-4C94-B64F-6D8E30D76B38}" destId="{F510D165-9789-4A18-A2DD-831452580C06}" srcOrd="18" destOrd="0" presId="urn:microsoft.com/office/officeart/2005/8/layout/orgChart1"/>
    <dgm:cxn modelId="{C1CBCD3F-564F-41E7-987B-AA865E3497D4}" type="presParOf" srcId="{AE9705BA-E644-4C94-B64F-6D8E30D76B38}" destId="{A3388771-C86A-4C2A-A728-89BF34536AE1}" srcOrd="19" destOrd="0" presId="urn:microsoft.com/office/officeart/2005/8/layout/orgChart1"/>
    <dgm:cxn modelId="{A54562B2-6CBE-4DE2-B024-D7B44B1ED2A3}" type="presParOf" srcId="{A3388771-C86A-4C2A-A728-89BF34536AE1}" destId="{F06BA90D-25E8-48A9-8583-D8AC46FCF42E}" srcOrd="0" destOrd="0" presId="urn:microsoft.com/office/officeart/2005/8/layout/orgChart1"/>
    <dgm:cxn modelId="{60758A3F-9590-45B2-81FB-2331DA0B745C}" type="presParOf" srcId="{F06BA90D-25E8-48A9-8583-D8AC46FCF42E}" destId="{674925CF-D5F2-41DD-9FD7-2FC70E2B4E2F}" srcOrd="0" destOrd="0" presId="urn:microsoft.com/office/officeart/2005/8/layout/orgChart1"/>
    <dgm:cxn modelId="{B3B05901-463A-4E23-93A6-28AE7E548DA4}" type="presParOf" srcId="{F06BA90D-25E8-48A9-8583-D8AC46FCF42E}" destId="{6ECB683D-8517-4A3F-90B1-1D4E64B74860}" srcOrd="1" destOrd="0" presId="urn:microsoft.com/office/officeart/2005/8/layout/orgChart1"/>
    <dgm:cxn modelId="{39E70AD3-1279-4FC5-8602-DC840E8F944C}" type="presParOf" srcId="{A3388771-C86A-4C2A-A728-89BF34536AE1}" destId="{89D7673A-2B97-4D1B-B298-FCE16930FC0B}" srcOrd="1" destOrd="0" presId="urn:microsoft.com/office/officeart/2005/8/layout/orgChart1"/>
    <dgm:cxn modelId="{26D2FB15-BE5F-488B-9D7F-FFD8159C0EB9}" type="presParOf" srcId="{A3388771-C86A-4C2A-A728-89BF34536AE1}" destId="{22644049-B3EB-430D-A4BC-675D6698CB5F}" srcOrd="2" destOrd="0" presId="urn:microsoft.com/office/officeart/2005/8/layout/orgChart1"/>
    <dgm:cxn modelId="{FF265A70-2900-4287-8458-1EC0E84A1B38}" type="presParOf" srcId="{3DF85365-4A83-4D31-B783-23F6C38FBF53}" destId="{889B4BB4-D56A-49C5-9B3B-7A1804EFDC1A}" srcOrd="2" destOrd="0" presId="urn:microsoft.com/office/officeart/2005/8/layout/orgChart1"/>
    <dgm:cxn modelId="{1D9E55AC-020B-44A1-8B47-BB837D775304}" type="presParOf" srcId="{857CD196-8228-4E53-94E6-63CB08001050}" destId="{FE00D3CA-DC04-4BFA-A145-1A1C32347981}" srcOrd="2" destOrd="0" presId="urn:microsoft.com/office/officeart/2005/8/layout/orgChart1"/>
    <dgm:cxn modelId="{9DBB6B19-99E9-4073-B9F5-CFFF9BBFCD9C}" type="presParOf" srcId="{6CD97EF7-C259-4FA9-BC48-15F2D22CA6A9}" destId="{D6967CDC-1B9D-4C76-A487-5F8BF6D5F95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5B20F-33C3-4E95-90E6-6A33A9CED053}">
      <dsp:nvSpPr>
        <dsp:cNvPr id="0" name=""/>
        <dsp:cNvSpPr/>
      </dsp:nvSpPr>
      <dsp:spPr>
        <a:xfrm>
          <a:off x="1851835"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00C02-8883-401F-BD73-1FA7837E2056}">
      <dsp:nvSpPr>
        <dsp:cNvPr id="0" name=""/>
        <dsp:cNvSpPr/>
      </dsp:nvSpPr>
      <dsp:spPr>
        <a:xfrm>
          <a:off x="3417488" y="838200"/>
          <a:ext cx="1394625" cy="7672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rPr>
            <a:t>Cost</a:t>
          </a:r>
        </a:p>
      </dsp:txBody>
      <dsp:txXfrm>
        <a:off x="3454944" y="875656"/>
        <a:ext cx="1319713" cy="692380"/>
      </dsp:txXfrm>
    </dsp:sp>
    <dsp:sp modelId="{8E5ECCBE-0EE4-4A58-B38F-172CD81E362D}">
      <dsp:nvSpPr>
        <dsp:cNvPr id="0" name=""/>
        <dsp:cNvSpPr/>
      </dsp:nvSpPr>
      <dsp:spPr>
        <a:xfrm>
          <a:off x="3276601" y="1676398"/>
          <a:ext cx="1676398" cy="7672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rPr>
            <a:t>Work</a:t>
          </a:r>
        </a:p>
      </dsp:txBody>
      <dsp:txXfrm>
        <a:off x="3314057" y="1713854"/>
        <a:ext cx="1601486" cy="692380"/>
      </dsp:txXfrm>
    </dsp:sp>
    <dsp:sp modelId="{FFA2FE8C-1202-4D16-8FC7-50B1A8E84975}">
      <dsp:nvSpPr>
        <dsp:cNvPr id="0" name=""/>
        <dsp:cNvSpPr/>
      </dsp:nvSpPr>
      <dsp:spPr>
        <a:xfrm>
          <a:off x="2971808" y="2514603"/>
          <a:ext cx="2285984" cy="7672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rPr>
            <a:t>Facility</a:t>
          </a:r>
        </a:p>
      </dsp:txBody>
      <dsp:txXfrm>
        <a:off x="3009264" y="2552059"/>
        <a:ext cx="2211072" cy="692380"/>
      </dsp:txXfrm>
    </dsp:sp>
    <dsp:sp modelId="{BF5ABB4B-A3D5-4A09-A357-D945EBA6223D}">
      <dsp:nvSpPr>
        <dsp:cNvPr id="0" name=""/>
        <dsp:cNvSpPr/>
      </dsp:nvSpPr>
      <dsp:spPr>
        <a:xfrm>
          <a:off x="2285983" y="3429000"/>
          <a:ext cx="3657634" cy="93318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rPr>
            <a:t>Appl</a:t>
          </a:r>
          <a:r>
            <a:rPr lang="en-US" sz="3300" b="0" kern="1200" dirty="0">
              <a:latin typeface="Arial" panose="020B0604020202020204" pitchFamily="34" charset="0"/>
            </a:rPr>
            <a:t>ic</a:t>
          </a:r>
          <a:r>
            <a:rPr lang="en-US" sz="3300" kern="1200" dirty="0">
              <a:latin typeface="Arial" panose="020B0604020202020204" pitchFamily="34" charset="0"/>
            </a:rPr>
            <a:t>ant</a:t>
          </a:r>
        </a:p>
      </dsp:txBody>
      <dsp:txXfrm>
        <a:off x="2331537" y="3474554"/>
        <a:ext cx="3566526" cy="842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5B20F-33C3-4E95-90E6-6A33A9CED053}">
      <dsp:nvSpPr>
        <dsp:cNvPr id="0" name=""/>
        <dsp:cNvSpPr/>
      </dsp:nvSpPr>
      <dsp:spPr>
        <a:xfrm>
          <a:off x="870020" y="0"/>
          <a:ext cx="2316162" cy="231616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00C02-8883-401F-BD73-1FA7837E2056}">
      <dsp:nvSpPr>
        <dsp:cNvPr id="0" name=""/>
        <dsp:cNvSpPr/>
      </dsp:nvSpPr>
      <dsp:spPr>
        <a:xfrm>
          <a:off x="1671243" y="428949"/>
          <a:ext cx="713699" cy="3926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rPr>
            <a:t>Cost</a:t>
          </a:r>
        </a:p>
      </dsp:txBody>
      <dsp:txXfrm>
        <a:off x="1690411" y="448117"/>
        <a:ext cx="675363" cy="354325"/>
      </dsp:txXfrm>
    </dsp:sp>
    <dsp:sp modelId="{8E5ECCBE-0EE4-4A58-B38F-172CD81E362D}">
      <dsp:nvSpPr>
        <dsp:cNvPr id="0" name=""/>
        <dsp:cNvSpPr/>
      </dsp:nvSpPr>
      <dsp:spPr>
        <a:xfrm>
          <a:off x="1599144" y="857896"/>
          <a:ext cx="857897" cy="3926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rPr>
            <a:t>Work</a:t>
          </a:r>
        </a:p>
      </dsp:txBody>
      <dsp:txXfrm>
        <a:off x="1618312" y="877064"/>
        <a:ext cx="819561" cy="354325"/>
      </dsp:txXfrm>
    </dsp:sp>
    <dsp:sp modelId="{FFA2FE8C-1202-4D16-8FC7-50B1A8E84975}">
      <dsp:nvSpPr>
        <dsp:cNvPr id="0" name=""/>
        <dsp:cNvSpPr/>
      </dsp:nvSpPr>
      <dsp:spPr>
        <a:xfrm>
          <a:off x="1443166" y="1286848"/>
          <a:ext cx="1169852" cy="3926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rPr>
            <a:t>Facility</a:t>
          </a:r>
        </a:p>
      </dsp:txBody>
      <dsp:txXfrm>
        <a:off x="1462334" y="1306016"/>
        <a:ext cx="1131516" cy="354325"/>
      </dsp:txXfrm>
    </dsp:sp>
    <dsp:sp modelId="{BF5ABB4B-A3D5-4A09-A357-D945EBA6223D}">
      <dsp:nvSpPr>
        <dsp:cNvPr id="0" name=""/>
        <dsp:cNvSpPr/>
      </dsp:nvSpPr>
      <dsp:spPr>
        <a:xfrm>
          <a:off x="1092195" y="1754791"/>
          <a:ext cx="1871794" cy="477559"/>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rPr>
            <a:t>Appl</a:t>
          </a:r>
          <a:r>
            <a:rPr lang="en-US" sz="1700" b="0" kern="1200" dirty="0">
              <a:latin typeface="Arial" panose="020B0604020202020204" pitchFamily="34" charset="0"/>
            </a:rPr>
            <a:t>ic</a:t>
          </a:r>
          <a:r>
            <a:rPr lang="en-US" sz="1700" kern="1200" dirty="0">
              <a:latin typeface="Arial" panose="020B0604020202020204" pitchFamily="34" charset="0"/>
            </a:rPr>
            <a:t>ant</a:t>
          </a:r>
        </a:p>
      </dsp:txBody>
      <dsp:txXfrm>
        <a:off x="1115508" y="1778104"/>
        <a:ext cx="1825168" cy="430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5B20F-33C3-4E95-90E6-6A33A9CED053}">
      <dsp:nvSpPr>
        <dsp:cNvPr id="0" name=""/>
        <dsp:cNvSpPr/>
      </dsp:nvSpPr>
      <dsp:spPr>
        <a:xfrm>
          <a:off x="1037853" y="0"/>
          <a:ext cx="2569464" cy="256946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00C02-8883-401F-BD73-1FA7837E2056}">
      <dsp:nvSpPr>
        <dsp:cNvPr id="0" name=""/>
        <dsp:cNvSpPr/>
      </dsp:nvSpPr>
      <dsp:spPr>
        <a:xfrm>
          <a:off x="1926700" y="475860"/>
          <a:ext cx="791752" cy="435604"/>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rPr>
            <a:t>Cost</a:t>
          </a:r>
        </a:p>
      </dsp:txBody>
      <dsp:txXfrm>
        <a:off x="1947964" y="497124"/>
        <a:ext cx="749224" cy="393076"/>
      </dsp:txXfrm>
    </dsp:sp>
    <dsp:sp modelId="{8E5ECCBE-0EE4-4A58-B38F-172CD81E362D}">
      <dsp:nvSpPr>
        <dsp:cNvPr id="0" name=""/>
        <dsp:cNvSpPr/>
      </dsp:nvSpPr>
      <dsp:spPr>
        <a:xfrm>
          <a:off x="1846717" y="951718"/>
          <a:ext cx="951719" cy="435604"/>
        </a:xfrm>
        <a:prstGeom prst="roundRect">
          <a:avLst/>
        </a:prstGeom>
        <a:solidFill>
          <a:srgbClr val="EAF6F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rPr>
            <a:t>Work</a:t>
          </a:r>
        </a:p>
      </dsp:txBody>
      <dsp:txXfrm>
        <a:off x="1867981" y="972982"/>
        <a:ext cx="909191" cy="393076"/>
      </dsp:txXfrm>
    </dsp:sp>
    <dsp:sp modelId="{FFA2FE8C-1202-4D16-8FC7-50B1A8E84975}">
      <dsp:nvSpPr>
        <dsp:cNvPr id="0" name=""/>
        <dsp:cNvSpPr/>
      </dsp:nvSpPr>
      <dsp:spPr>
        <a:xfrm>
          <a:off x="1676403" y="1446378"/>
          <a:ext cx="1297791" cy="435604"/>
        </a:xfrm>
        <a:prstGeom prst="roundRect">
          <a:avLst/>
        </a:prstGeom>
        <a:solidFill>
          <a:srgbClr val="EAF6F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rPr>
            <a:t>Facility</a:t>
          </a:r>
        </a:p>
      </dsp:txBody>
      <dsp:txXfrm>
        <a:off x="1697667" y="1467642"/>
        <a:ext cx="1255263" cy="393076"/>
      </dsp:txXfrm>
    </dsp:sp>
    <dsp:sp modelId="{BF5ABB4B-A3D5-4A09-A357-D945EBA6223D}">
      <dsp:nvSpPr>
        <dsp:cNvPr id="0" name=""/>
        <dsp:cNvSpPr/>
      </dsp:nvSpPr>
      <dsp:spPr>
        <a:xfrm>
          <a:off x="1284326" y="1946700"/>
          <a:ext cx="2076499" cy="529786"/>
        </a:xfrm>
        <a:prstGeom prst="roundRect">
          <a:avLst/>
        </a:prstGeom>
        <a:solidFill>
          <a:srgbClr val="EAF6F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rPr>
            <a:t>Appl</a:t>
          </a:r>
          <a:r>
            <a:rPr lang="en-US" sz="1800" b="0" kern="1200" dirty="0">
              <a:latin typeface="Arial" panose="020B0604020202020204" pitchFamily="34" charset="0"/>
            </a:rPr>
            <a:t>ic</a:t>
          </a:r>
          <a:r>
            <a:rPr lang="en-US" sz="1800" kern="1200" dirty="0">
              <a:latin typeface="Arial" panose="020B0604020202020204" pitchFamily="34" charset="0"/>
            </a:rPr>
            <a:t>ant</a:t>
          </a:r>
        </a:p>
      </dsp:txBody>
      <dsp:txXfrm>
        <a:off x="1310188" y="1972562"/>
        <a:ext cx="2024775" cy="478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D17D7-EBB5-41B3-A465-AD7514F2835C}">
      <dsp:nvSpPr>
        <dsp:cNvPr id="0" name=""/>
        <dsp:cNvSpPr/>
      </dsp:nvSpPr>
      <dsp:spPr>
        <a:xfrm>
          <a:off x="6188" y="1375"/>
          <a:ext cx="1923413" cy="143578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525C63-9491-46A2-B21A-580564C78EE1}">
      <dsp:nvSpPr>
        <dsp:cNvPr id="0" name=""/>
        <dsp:cNvSpPr/>
      </dsp:nvSpPr>
      <dsp:spPr>
        <a:xfrm>
          <a:off x="6188" y="1437163"/>
          <a:ext cx="1923413" cy="617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rPr>
            <a:t>100% complete work</a:t>
          </a:r>
        </a:p>
      </dsp:txBody>
      <dsp:txXfrm>
        <a:off x="6188" y="1437163"/>
        <a:ext cx="1354516" cy="617388"/>
      </dsp:txXfrm>
    </dsp:sp>
    <dsp:sp modelId="{061FE9C9-E667-47C9-B273-963C725A32C1}">
      <dsp:nvSpPr>
        <dsp:cNvPr id="0" name=""/>
        <dsp:cNvSpPr/>
      </dsp:nvSpPr>
      <dsp:spPr>
        <a:xfrm>
          <a:off x="1415115" y="1535229"/>
          <a:ext cx="673194" cy="67319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94EB4F-63D3-46F5-B163-2BF21B494BCA}">
      <dsp:nvSpPr>
        <dsp:cNvPr id="0" name=""/>
        <dsp:cNvSpPr/>
      </dsp:nvSpPr>
      <dsp:spPr>
        <a:xfrm>
          <a:off x="2209793" y="0"/>
          <a:ext cx="1923413" cy="143578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81F3E5-AEDE-4B8D-B963-5E63E9DA544E}">
      <dsp:nvSpPr>
        <dsp:cNvPr id="0" name=""/>
        <dsp:cNvSpPr/>
      </dsp:nvSpPr>
      <dsp:spPr>
        <a:xfrm>
          <a:off x="2209793" y="1443176"/>
          <a:ext cx="1923413" cy="617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rPr>
            <a:t>Work to be completed</a:t>
          </a:r>
        </a:p>
      </dsp:txBody>
      <dsp:txXfrm>
        <a:off x="2209793" y="1443176"/>
        <a:ext cx="1354516" cy="617388"/>
      </dsp:txXfrm>
    </dsp:sp>
    <dsp:sp modelId="{C0C5B384-79D8-422A-ACAF-45EE0D5FB79F}">
      <dsp:nvSpPr>
        <dsp:cNvPr id="0" name=""/>
        <dsp:cNvSpPr/>
      </dsp:nvSpPr>
      <dsp:spPr>
        <a:xfrm>
          <a:off x="3664016" y="1535229"/>
          <a:ext cx="673194" cy="67319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0D165-9789-4A18-A2DD-831452580C06}">
      <dsp:nvSpPr>
        <dsp:cNvPr id="0" name=""/>
        <dsp:cNvSpPr/>
      </dsp:nvSpPr>
      <dsp:spPr>
        <a:xfrm>
          <a:off x="4217054" y="2099021"/>
          <a:ext cx="133132" cy="3245973"/>
        </a:xfrm>
        <a:custGeom>
          <a:avLst/>
          <a:gdLst/>
          <a:ahLst/>
          <a:cxnLst/>
          <a:rect l="0" t="0" r="0" b="0"/>
          <a:pathLst>
            <a:path>
              <a:moveTo>
                <a:pt x="0" y="0"/>
              </a:moveTo>
              <a:lnTo>
                <a:pt x="0" y="3245973"/>
              </a:lnTo>
              <a:lnTo>
                <a:pt x="133132" y="32459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B6ED5-9654-425D-AB10-016CD135A883}">
      <dsp:nvSpPr>
        <dsp:cNvPr id="0" name=""/>
        <dsp:cNvSpPr/>
      </dsp:nvSpPr>
      <dsp:spPr>
        <a:xfrm>
          <a:off x="4082024" y="2099021"/>
          <a:ext cx="135029" cy="3260840"/>
        </a:xfrm>
        <a:custGeom>
          <a:avLst/>
          <a:gdLst/>
          <a:ahLst/>
          <a:cxnLst/>
          <a:rect l="0" t="0" r="0" b="0"/>
          <a:pathLst>
            <a:path>
              <a:moveTo>
                <a:pt x="135029" y="0"/>
              </a:moveTo>
              <a:lnTo>
                <a:pt x="135029" y="3260840"/>
              </a:lnTo>
              <a:lnTo>
                <a:pt x="0" y="32608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D5F0C1-49D0-410A-B694-82126A1CB334}">
      <dsp:nvSpPr>
        <dsp:cNvPr id="0" name=""/>
        <dsp:cNvSpPr/>
      </dsp:nvSpPr>
      <dsp:spPr>
        <a:xfrm>
          <a:off x="4217054" y="2099021"/>
          <a:ext cx="144932" cy="2636455"/>
        </a:xfrm>
        <a:custGeom>
          <a:avLst/>
          <a:gdLst/>
          <a:ahLst/>
          <a:cxnLst/>
          <a:rect l="0" t="0" r="0" b="0"/>
          <a:pathLst>
            <a:path>
              <a:moveTo>
                <a:pt x="0" y="0"/>
              </a:moveTo>
              <a:lnTo>
                <a:pt x="0" y="2636455"/>
              </a:lnTo>
              <a:lnTo>
                <a:pt x="144932" y="26364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2B4D3-D0BF-4DDD-B8F1-BF3E938D70C7}">
      <dsp:nvSpPr>
        <dsp:cNvPr id="0" name=""/>
        <dsp:cNvSpPr/>
      </dsp:nvSpPr>
      <dsp:spPr>
        <a:xfrm>
          <a:off x="4076489" y="2099021"/>
          <a:ext cx="140564" cy="2612622"/>
        </a:xfrm>
        <a:custGeom>
          <a:avLst/>
          <a:gdLst/>
          <a:ahLst/>
          <a:cxnLst/>
          <a:rect l="0" t="0" r="0" b="0"/>
          <a:pathLst>
            <a:path>
              <a:moveTo>
                <a:pt x="140564" y="0"/>
              </a:moveTo>
              <a:lnTo>
                <a:pt x="140564" y="2612622"/>
              </a:lnTo>
              <a:lnTo>
                <a:pt x="0" y="2612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5E445-AFD4-481D-96BA-A9AAEA1E0BE8}">
      <dsp:nvSpPr>
        <dsp:cNvPr id="0" name=""/>
        <dsp:cNvSpPr/>
      </dsp:nvSpPr>
      <dsp:spPr>
        <a:xfrm>
          <a:off x="4217054" y="2099021"/>
          <a:ext cx="104571" cy="2018588"/>
        </a:xfrm>
        <a:custGeom>
          <a:avLst/>
          <a:gdLst/>
          <a:ahLst/>
          <a:cxnLst/>
          <a:rect l="0" t="0" r="0" b="0"/>
          <a:pathLst>
            <a:path>
              <a:moveTo>
                <a:pt x="0" y="0"/>
              </a:moveTo>
              <a:lnTo>
                <a:pt x="0" y="2018588"/>
              </a:lnTo>
              <a:lnTo>
                <a:pt x="104571" y="20185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48429-BF6C-4168-9030-1969F024A604}">
      <dsp:nvSpPr>
        <dsp:cNvPr id="0" name=""/>
        <dsp:cNvSpPr/>
      </dsp:nvSpPr>
      <dsp:spPr>
        <a:xfrm>
          <a:off x="4085567" y="2099021"/>
          <a:ext cx="91440" cy="2005590"/>
        </a:xfrm>
        <a:custGeom>
          <a:avLst/>
          <a:gdLst/>
          <a:ahLst/>
          <a:cxnLst/>
          <a:rect l="0" t="0" r="0" b="0"/>
          <a:pathLst>
            <a:path>
              <a:moveTo>
                <a:pt x="131486" y="0"/>
              </a:moveTo>
              <a:lnTo>
                <a:pt x="131486" y="2005590"/>
              </a:lnTo>
              <a:lnTo>
                <a:pt x="45720" y="20055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FD2B5-B658-4B63-9973-7607B8CD2B56}">
      <dsp:nvSpPr>
        <dsp:cNvPr id="0" name=""/>
        <dsp:cNvSpPr/>
      </dsp:nvSpPr>
      <dsp:spPr>
        <a:xfrm>
          <a:off x="4217054" y="2099021"/>
          <a:ext cx="133132" cy="1347503"/>
        </a:xfrm>
        <a:custGeom>
          <a:avLst/>
          <a:gdLst/>
          <a:ahLst/>
          <a:cxnLst/>
          <a:rect l="0" t="0" r="0" b="0"/>
          <a:pathLst>
            <a:path>
              <a:moveTo>
                <a:pt x="0" y="0"/>
              </a:moveTo>
              <a:lnTo>
                <a:pt x="0" y="1347503"/>
              </a:lnTo>
              <a:lnTo>
                <a:pt x="133132" y="13475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603812-DA1A-4FA6-8648-BE73263D3DEB}">
      <dsp:nvSpPr>
        <dsp:cNvPr id="0" name=""/>
        <dsp:cNvSpPr/>
      </dsp:nvSpPr>
      <dsp:spPr>
        <a:xfrm>
          <a:off x="4085567" y="2099021"/>
          <a:ext cx="91440" cy="1286484"/>
        </a:xfrm>
        <a:custGeom>
          <a:avLst/>
          <a:gdLst/>
          <a:ahLst/>
          <a:cxnLst/>
          <a:rect l="0" t="0" r="0" b="0"/>
          <a:pathLst>
            <a:path>
              <a:moveTo>
                <a:pt x="131486" y="0"/>
              </a:moveTo>
              <a:lnTo>
                <a:pt x="131486" y="1286484"/>
              </a:lnTo>
              <a:lnTo>
                <a:pt x="45720" y="12864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F6E22-98B1-4612-88D2-E3E0FC19A9D0}">
      <dsp:nvSpPr>
        <dsp:cNvPr id="0" name=""/>
        <dsp:cNvSpPr/>
      </dsp:nvSpPr>
      <dsp:spPr>
        <a:xfrm>
          <a:off x="4217054" y="2099021"/>
          <a:ext cx="133132" cy="553085"/>
        </a:xfrm>
        <a:custGeom>
          <a:avLst/>
          <a:gdLst/>
          <a:ahLst/>
          <a:cxnLst/>
          <a:rect l="0" t="0" r="0" b="0"/>
          <a:pathLst>
            <a:path>
              <a:moveTo>
                <a:pt x="0" y="0"/>
              </a:moveTo>
              <a:lnTo>
                <a:pt x="0" y="553085"/>
              </a:lnTo>
              <a:lnTo>
                <a:pt x="133132" y="5530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02CFD-616F-4557-9493-746F8324866D}">
      <dsp:nvSpPr>
        <dsp:cNvPr id="0" name=""/>
        <dsp:cNvSpPr/>
      </dsp:nvSpPr>
      <dsp:spPr>
        <a:xfrm>
          <a:off x="4085567" y="2099021"/>
          <a:ext cx="91440" cy="547569"/>
        </a:xfrm>
        <a:custGeom>
          <a:avLst/>
          <a:gdLst/>
          <a:ahLst/>
          <a:cxnLst/>
          <a:rect l="0" t="0" r="0" b="0"/>
          <a:pathLst>
            <a:path>
              <a:moveTo>
                <a:pt x="131486" y="0"/>
              </a:moveTo>
              <a:lnTo>
                <a:pt x="131486" y="547569"/>
              </a:lnTo>
              <a:lnTo>
                <a:pt x="45720" y="5475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00C95-665F-4156-8161-2CE390EB73B9}">
      <dsp:nvSpPr>
        <dsp:cNvPr id="0" name=""/>
        <dsp:cNvSpPr/>
      </dsp:nvSpPr>
      <dsp:spPr>
        <a:xfrm>
          <a:off x="4171334" y="1354805"/>
          <a:ext cx="91440" cy="210127"/>
        </a:xfrm>
        <a:custGeom>
          <a:avLst/>
          <a:gdLst/>
          <a:ahLst/>
          <a:cxnLst/>
          <a:rect l="0" t="0" r="0" b="0"/>
          <a:pathLst>
            <a:path>
              <a:moveTo>
                <a:pt x="69402" y="0"/>
              </a:moveTo>
              <a:lnTo>
                <a:pt x="69402" y="100678"/>
              </a:lnTo>
              <a:lnTo>
                <a:pt x="45720" y="100678"/>
              </a:lnTo>
              <a:lnTo>
                <a:pt x="45720" y="2101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AC4178-6870-4517-8CEB-5AF8F12E54A6}">
      <dsp:nvSpPr>
        <dsp:cNvPr id="0" name=""/>
        <dsp:cNvSpPr/>
      </dsp:nvSpPr>
      <dsp:spPr>
        <a:xfrm>
          <a:off x="4195017" y="699754"/>
          <a:ext cx="91440" cy="128275"/>
        </a:xfrm>
        <a:custGeom>
          <a:avLst/>
          <a:gdLst/>
          <a:ahLst/>
          <a:cxnLst/>
          <a:rect l="0" t="0" r="0" b="0"/>
          <a:pathLst>
            <a:path>
              <a:moveTo>
                <a:pt x="58874" y="0"/>
              </a:moveTo>
              <a:lnTo>
                <a:pt x="58874" y="18825"/>
              </a:lnTo>
              <a:lnTo>
                <a:pt x="45720" y="18825"/>
              </a:lnTo>
              <a:lnTo>
                <a:pt x="45720" y="1282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840E1-4ED6-4BB0-86E2-0B96B2887605}">
      <dsp:nvSpPr>
        <dsp:cNvPr id="0" name=""/>
        <dsp:cNvSpPr/>
      </dsp:nvSpPr>
      <dsp:spPr>
        <a:xfrm>
          <a:off x="3547597" y="91390"/>
          <a:ext cx="1412589" cy="6083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Donny Christensen</a:t>
          </a:r>
        </a:p>
        <a:p>
          <a:pPr marL="0" lvl="0" indent="0" algn="ctr" defTabSz="444500">
            <a:lnSpc>
              <a:spcPct val="90000"/>
            </a:lnSpc>
            <a:spcBef>
              <a:spcPct val="0"/>
            </a:spcBef>
            <a:spcAft>
              <a:spcPct val="35000"/>
            </a:spcAft>
            <a:buNone/>
          </a:pPr>
          <a:r>
            <a:rPr lang="en-US" sz="1000" kern="1200" dirty="0"/>
            <a:t>Recovery Section Administrator</a:t>
          </a:r>
        </a:p>
      </dsp:txBody>
      <dsp:txXfrm>
        <a:off x="3547597" y="91390"/>
        <a:ext cx="1412589" cy="608363"/>
      </dsp:txXfrm>
    </dsp:sp>
    <dsp:sp modelId="{AD68C5DF-7120-4851-B2B2-D6C54AD77230}">
      <dsp:nvSpPr>
        <dsp:cNvPr id="0" name=""/>
        <dsp:cNvSpPr/>
      </dsp:nvSpPr>
      <dsp:spPr>
        <a:xfrm>
          <a:off x="3598725" y="828029"/>
          <a:ext cx="1284022" cy="5267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Lexy Hindt</a:t>
          </a:r>
        </a:p>
        <a:p>
          <a:pPr marL="0" lvl="0" indent="0" algn="ctr" defTabSz="444500">
            <a:lnSpc>
              <a:spcPct val="90000"/>
            </a:lnSpc>
            <a:spcBef>
              <a:spcPct val="0"/>
            </a:spcBef>
            <a:spcAft>
              <a:spcPct val="35000"/>
            </a:spcAft>
            <a:buNone/>
          </a:pPr>
          <a:r>
            <a:rPr lang="en-US" sz="1000" kern="1200" dirty="0"/>
            <a:t>Recovery Section Manager</a:t>
          </a:r>
        </a:p>
      </dsp:txBody>
      <dsp:txXfrm>
        <a:off x="3598725" y="828029"/>
        <a:ext cx="1284022" cy="526776"/>
      </dsp:txXfrm>
    </dsp:sp>
    <dsp:sp modelId="{88E85DFB-9FB4-4F7F-99A8-0F276B808012}">
      <dsp:nvSpPr>
        <dsp:cNvPr id="0" name=""/>
        <dsp:cNvSpPr/>
      </dsp:nvSpPr>
      <dsp:spPr>
        <a:xfrm>
          <a:off x="3402451" y="1564933"/>
          <a:ext cx="1629205" cy="5340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Joel Beckman</a:t>
          </a:r>
        </a:p>
        <a:p>
          <a:pPr marL="0" lvl="0" indent="0" algn="ctr" defTabSz="400050">
            <a:lnSpc>
              <a:spcPct val="90000"/>
            </a:lnSpc>
            <a:spcBef>
              <a:spcPct val="0"/>
            </a:spcBef>
            <a:spcAft>
              <a:spcPct val="35000"/>
            </a:spcAft>
            <a:buNone/>
          </a:pPr>
          <a:r>
            <a:rPr lang="en-US" sz="900" kern="1200" dirty="0"/>
            <a:t>Public Assistance Unit Supervisor</a:t>
          </a:r>
        </a:p>
      </dsp:txBody>
      <dsp:txXfrm>
        <a:off x="3402451" y="1564933"/>
        <a:ext cx="1629205" cy="534088"/>
      </dsp:txXfrm>
    </dsp:sp>
    <dsp:sp modelId="{07B6DE12-BD21-4142-9CB2-D84B1C97C129}">
      <dsp:nvSpPr>
        <dsp:cNvPr id="0" name=""/>
        <dsp:cNvSpPr/>
      </dsp:nvSpPr>
      <dsp:spPr>
        <a:xfrm>
          <a:off x="2773631" y="2326692"/>
          <a:ext cx="1357655" cy="6397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Willow Nyman-Jones</a:t>
          </a:r>
        </a:p>
        <a:p>
          <a:pPr marL="0" lvl="0" indent="0" algn="ctr" defTabSz="400050">
            <a:lnSpc>
              <a:spcPct val="90000"/>
            </a:lnSpc>
            <a:spcBef>
              <a:spcPct val="0"/>
            </a:spcBef>
            <a:spcAft>
              <a:spcPct val="35000"/>
            </a:spcAft>
            <a:buNone/>
          </a:pPr>
          <a:r>
            <a:rPr lang="en-US" sz="900" kern="1200" dirty="0"/>
            <a:t>State Public Assistance Officer</a:t>
          </a:r>
        </a:p>
      </dsp:txBody>
      <dsp:txXfrm>
        <a:off x="2773631" y="2326692"/>
        <a:ext cx="1357655" cy="639796"/>
      </dsp:txXfrm>
    </dsp:sp>
    <dsp:sp modelId="{87CE12E2-B533-4C92-A05A-004878CF12D1}">
      <dsp:nvSpPr>
        <dsp:cNvPr id="0" name=""/>
        <dsp:cNvSpPr/>
      </dsp:nvSpPr>
      <dsp:spPr>
        <a:xfrm>
          <a:off x="4350186" y="2326692"/>
          <a:ext cx="1224971" cy="65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Rebecca Blizzard</a:t>
          </a:r>
          <a:br>
            <a:rPr lang="en-US" sz="900" kern="1200" dirty="0"/>
          </a:br>
          <a:r>
            <a:rPr lang="en-US" sz="900" kern="1200" dirty="0"/>
            <a:t>Dept. State Public Assistance Officer</a:t>
          </a:r>
        </a:p>
      </dsp:txBody>
      <dsp:txXfrm>
        <a:off x="4350186" y="2326692"/>
        <a:ext cx="1224971" cy="650829"/>
      </dsp:txXfrm>
    </dsp:sp>
    <dsp:sp modelId="{2D179E6E-B7B2-4492-827B-C9C6168C7B71}">
      <dsp:nvSpPr>
        <dsp:cNvPr id="0" name=""/>
        <dsp:cNvSpPr/>
      </dsp:nvSpPr>
      <dsp:spPr>
        <a:xfrm>
          <a:off x="2773631" y="3196421"/>
          <a:ext cx="1357655" cy="3781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Erika Thompson</a:t>
          </a:r>
          <a:br>
            <a:rPr lang="en-US" sz="900" kern="1200" dirty="0"/>
          </a:br>
          <a:r>
            <a:rPr lang="en-US" sz="900" kern="1200" dirty="0"/>
            <a:t>Program Specialist I</a:t>
          </a:r>
        </a:p>
      </dsp:txBody>
      <dsp:txXfrm>
        <a:off x="2773631" y="3196421"/>
        <a:ext cx="1357655" cy="378169"/>
      </dsp:txXfrm>
    </dsp:sp>
    <dsp:sp modelId="{7B4E982A-2033-4165-B6A5-C93DE048DB71}">
      <dsp:nvSpPr>
        <dsp:cNvPr id="0" name=""/>
        <dsp:cNvSpPr/>
      </dsp:nvSpPr>
      <dsp:spPr>
        <a:xfrm>
          <a:off x="4350186" y="3196421"/>
          <a:ext cx="1224971" cy="5002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Elizabeth Huggins</a:t>
          </a:r>
          <a:br>
            <a:rPr lang="en-US" sz="900" kern="1200" dirty="0"/>
          </a:br>
          <a:r>
            <a:rPr lang="en-US" sz="900" kern="1200" dirty="0"/>
            <a:t>Program Specialist I</a:t>
          </a:r>
        </a:p>
      </dsp:txBody>
      <dsp:txXfrm>
        <a:off x="4350186" y="3196421"/>
        <a:ext cx="1224971" cy="500206"/>
      </dsp:txXfrm>
    </dsp:sp>
    <dsp:sp modelId="{EFBE2B6E-33A3-434B-829D-50C868234C8C}">
      <dsp:nvSpPr>
        <dsp:cNvPr id="0" name=""/>
        <dsp:cNvSpPr/>
      </dsp:nvSpPr>
      <dsp:spPr>
        <a:xfrm>
          <a:off x="2773631" y="3915527"/>
          <a:ext cx="1357655" cy="3781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Grant Ottinger</a:t>
          </a:r>
          <a:br>
            <a:rPr lang="en-US" sz="900" kern="1200" dirty="0"/>
          </a:br>
          <a:r>
            <a:rPr lang="en-US" sz="900" kern="1200" dirty="0"/>
            <a:t>Program Specialist I</a:t>
          </a:r>
        </a:p>
      </dsp:txBody>
      <dsp:txXfrm>
        <a:off x="2773631" y="3915527"/>
        <a:ext cx="1357655" cy="378169"/>
      </dsp:txXfrm>
    </dsp:sp>
    <dsp:sp modelId="{384D4FCB-9B52-478C-944B-50E035742A1A}">
      <dsp:nvSpPr>
        <dsp:cNvPr id="0" name=""/>
        <dsp:cNvSpPr/>
      </dsp:nvSpPr>
      <dsp:spPr>
        <a:xfrm>
          <a:off x="4321625" y="3928525"/>
          <a:ext cx="1248883" cy="3781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Rachel Hines</a:t>
          </a:r>
          <a:br>
            <a:rPr lang="en-US" sz="900" kern="1200" dirty="0"/>
          </a:br>
          <a:r>
            <a:rPr lang="en-US" sz="900" kern="1200" dirty="0"/>
            <a:t>Program Specialist I</a:t>
          </a:r>
        </a:p>
      </dsp:txBody>
      <dsp:txXfrm>
        <a:off x="4321625" y="3928525"/>
        <a:ext cx="1248883" cy="378169"/>
      </dsp:txXfrm>
    </dsp:sp>
    <dsp:sp modelId="{E24DC9B3-0F9A-40C5-925F-54C64960D2E6}">
      <dsp:nvSpPr>
        <dsp:cNvPr id="0" name=""/>
        <dsp:cNvSpPr/>
      </dsp:nvSpPr>
      <dsp:spPr>
        <a:xfrm>
          <a:off x="2773631" y="4512596"/>
          <a:ext cx="1302858" cy="3980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Sara Evans</a:t>
          </a:r>
        </a:p>
        <a:p>
          <a:pPr marL="0" lvl="0" indent="0" algn="ctr" defTabSz="400050">
            <a:lnSpc>
              <a:spcPct val="90000"/>
            </a:lnSpc>
            <a:spcBef>
              <a:spcPct val="0"/>
            </a:spcBef>
            <a:spcAft>
              <a:spcPct val="35000"/>
            </a:spcAft>
            <a:buNone/>
          </a:pPr>
          <a:r>
            <a:rPr lang="en-US" sz="900" kern="1200" dirty="0"/>
            <a:t>Planning Specialist</a:t>
          </a:r>
        </a:p>
      </dsp:txBody>
      <dsp:txXfrm>
        <a:off x="2773631" y="4512596"/>
        <a:ext cx="1302858" cy="398094"/>
      </dsp:txXfrm>
    </dsp:sp>
    <dsp:sp modelId="{C748430A-E704-4EEA-BA70-D074559A1DDE}">
      <dsp:nvSpPr>
        <dsp:cNvPr id="0" name=""/>
        <dsp:cNvSpPr/>
      </dsp:nvSpPr>
      <dsp:spPr>
        <a:xfrm>
          <a:off x="4361986" y="4522280"/>
          <a:ext cx="1258181" cy="426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Roena Morton</a:t>
          </a:r>
          <a:br>
            <a:rPr lang="en-US" sz="900" kern="1200" dirty="0"/>
          </a:br>
          <a:r>
            <a:rPr lang="en-US" sz="900" kern="1200" dirty="0"/>
            <a:t>Planning Specialist</a:t>
          </a:r>
        </a:p>
      </dsp:txBody>
      <dsp:txXfrm>
        <a:off x="4361986" y="4522280"/>
        <a:ext cx="1258181" cy="426395"/>
      </dsp:txXfrm>
    </dsp:sp>
    <dsp:sp modelId="{E183E6C2-0A03-46C3-9D27-3DA2C8E328D0}">
      <dsp:nvSpPr>
        <dsp:cNvPr id="0" name=""/>
        <dsp:cNvSpPr/>
      </dsp:nvSpPr>
      <dsp:spPr>
        <a:xfrm>
          <a:off x="2773631" y="5157891"/>
          <a:ext cx="1308393" cy="403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Braden Harris</a:t>
          </a:r>
          <a:br>
            <a:rPr lang="en-US" sz="900" kern="1200" dirty="0"/>
          </a:br>
          <a:r>
            <a:rPr lang="en-US" sz="900" kern="1200" dirty="0"/>
            <a:t>Planning Specialist</a:t>
          </a:r>
        </a:p>
      </dsp:txBody>
      <dsp:txXfrm>
        <a:off x="2773631" y="5157891"/>
        <a:ext cx="1308393" cy="403942"/>
      </dsp:txXfrm>
    </dsp:sp>
    <dsp:sp modelId="{674925CF-D5F2-41DD-9FD7-2FC70E2B4E2F}">
      <dsp:nvSpPr>
        <dsp:cNvPr id="0" name=""/>
        <dsp:cNvSpPr/>
      </dsp:nvSpPr>
      <dsp:spPr>
        <a:xfrm>
          <a:off x="4350186" y="5157891"/>
          <a:ext cx="1252688" cy="3742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William Swett</a:t>
          </a:r>
          <a:br>
            <a:rPr lang="en-US" sz="900" kern="1200" dirty="0"/>
          </a:br>
          <a:r>
            <a:rPr lang="en-US" sz="900" kern="1200" dirty="0"/>
            <a:t>Planning Specialist</a:t>
          </a:r>
        </a:p>
      </dsp:txBody>
      <dsp:txXfrm>
        <a:off x="4350186" y="5157891"/>
        <a:ext cx="1252688" cy="3742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0" cy="466434"/>
          </a:xfrm>
          <a:prstGeom prst="rect">
            <a:avLst/>
          </a:prstGeom>
        </p:spPr>
        <p:txBody>
          <a:bodyPr vert="horz" lIns="93164" tIns="46582" rIns="93164" bIns="46582"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40" y="3"/>
            <a:ext cx="3037840" cy="466434"/>
          </a:xfrm>
          <a:prstGeom prst="rect">
            <a:avLst/>
          </a:prstGeom>
        </p:spPr>
        <p:txBody>
          <a:bodyPr vert="horz" lIns="93164" tIns="46582" rIns="93164" bIns="46582" rtlCol="0"/>
          <a:lstStyle>
            <a:lvl1pPr algn="r">
              <a:defRPr sz="1200"/>
            </a:lvl1pPr>
          </a:lstStyle>
          <a:p>
            <a:r>
              <a:rPr lang="en-US">
                <a:latin typeface="Arial" panose="020B0604020202020204" pitchFamily="34" charset="0"/>
              </a:rPr>
              <a:t>6/2/2025</a:t>
            </a:r>
            <a:endParaRPr lang="en-US" dirty="0">
              <a:latin typeface="Arial" panose="020B0604020202020204" pitchFamily="34" charset="0"/>
            </a:endParaRPr>
          </a:p>
        </p:txBody>
      </p:sp>
      <p:sp>
        <p:nvSpPr>
          <p:cNvPr id="4" name="Footer Placeholder 3"/>
          <p:cNvSpPr>
            <a:spLocks noGrp="1"/>
          </p:cNvSpPr>
          <p:nvPr>
            <p:ph type="ftr" sz="quarter" idx="2"/>
          </p:nvPr>
        </p:nvSpPr>
        <p:spPr>
          <a:xfrm>
            <a:off x="2" y="8829972"/>
            <a:ext cx="3037840" cy="466433"/>
          </a:xfrm>
          <a:prstGeom prst="rect">
            <a:avLst/>
          </a:prstGeom>
        </p:spPr>
        <p:txBody>
          <a:bodyPr vert="horz" lIns="93164" tIns="46582" rIns="93164" bIns="46582"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40" y="8829972"/>
            <a:ext cx="3037840" cy="466433"/>
          </a:xfrm>
          <a:prstGeom prst="rect">
            <a:avLst/>
          </a:prstGeom>
        </p:spPr>
        <p:txBody>
          <a:bodyPr vert="horz" lIns="93164" tIns="46582" rIns="93164" bIns="46582" rtlCol="0" anchor="b"/>
          <a:lstStyle>
            <a:lvl1pPr algn="r">
              <a:defRPr sz="1200"/>
            </a:lvl1pPr>
          </a:lstStyle>
          <a:p>
            <a:fld id="{8262CE6B-AE01-4BF0-9600-4084660466B5}"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032368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0" cy="466434"/>
          </a:xfrm>
          <a:prstGeom prst="rect">
            <a:avLst/>
          </a:prstGeom>
        </p:spPr>
        <p:txBody>
          <a:bodyPr vert="horz" lIns="93164" tIns="46582" rIns="93164" bIns="46582"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40" y="3"/>
            <a:ext cx="3037840" cy="466434"/>
          </a:xfrm>
          <a:prstGeom prst="rect">
            <a:avLst/>
          </a:prstGeom>
        </p:spPr>
        <p:txBody>
          <a:bodyPr vert="horz" lIns="93164" tIns="46582" rIns="93164" bIns="46582" rtlCol="0"/>
          <a:lstStyle>
            <a:lvl1pPr algn="r">
              <a:defRPr sz="1200">
                <a:latin typeface="Arial" panose="020B0604020202020204" pitchFamily="34" charset="0"/>
              </a:defRPr>
            </a:lvl1pPr>
          </a:lstStyle>
          <a:p>
            <a:r>
              <a:rPr lang="en-US"/>
              <a:t>6/2/2025</a:t>
            </a:r>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64" tIns="46582" rIns="93164" bIns="4658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29972"/>
            <a:ext cx="3037840" cy="466433"/>
          </a:xfrm>
          <a:prstGeom prst="rect">
            <a:avLst/>
          </a:prstGeom>
        </p:spPr>
        <p:txBody>
          <a:bodyPr vert="horz" lIns="93164" tIns="46582" rIns="93164" bIns="46582"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40" y="8829972"/>
            <a:ext cx="3037840" cy="466433"/>
          </a:xfrm>
          <a:prstGeom prst="rect">
            <a:avLst/>
          </a:prstGeom>
        </p:spPr>
        <p:txBody>
          <a:bodyPr vert="horz" lIns="93164" tIns="46582" rIns="93164" bIns="46582" rtlCol="0" anchor="b"/>
          <a:lstStyle>
            <a:lvl1pPr algn="r">
              <a:defRPr sz="1200">
                <a:latin typeface="Arial" panose="020B0604020202020204" pitchFamily="34" charset="0"/>
              </a:defRPr>
            </a:lvl1pPr>
          </a:lstStyle>
          <a:p>
            <a:fld id="{59441A9F-717F-41E5-84E3-DD7066665729}" type="slidenum">
              <a:rPr lang="en-US" smtClean="0"/>
              <a:pPr/>
              <a:t>‹#›</a:t>
            </a:fld>
            <a:endParaRPr lang="en-US" dirty="0"/>
          </a:p>
        </p:txBody>
      </p:sp>
    </p:spTree>
    <p:extLst>
      <p:ext uri="{BB962C8B-B14F-4D97-AF65-F5344CB8AC3E}">
        <p14:creationId xmlns:p14="http://schemas.microsoft.com/office/powerpoint/2010/main" val="22344089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Applicant Briefing for DR-4778-NE</a:t>
            </a:r>
          </a:p>
        </p:txBody>
      </p:sp>
      <p:sp>
        <p:nvSpPr>
          <p:cNvPr id="4" name="Slide Number Placeholder 3"/>
          <p:cNvSpPr>
            <a:spLocks noGrp="1"/>
          </p:cNvSpPr>
          <p:nvPr>
            <p:ph type="sldNum" sz="quarter" idx="10"/>
          </p:nvPr>
        </p:nvSpPr>
        <p:spPr/>
        <p:txBody>
          <a:bodyPr/>
          <a:lstStyle/>
          <a:p>
            <a:fld id="{59441A9F-717F-41E5-84E3-DD7066665729}" type="slidenum">
              <a:rPr lang="en-US" smtClean="0"/>
              <a:t>1</a:t>
            </a:fld>
            <a:endParaRPr lang="en-US"/>
          </a:p>
        </p:txBody>
      </p:sp>
    </p:spTree>
    <p:extLst>
      <p:ext uri="{BB962C8B-B14F-4D97-AF65-F5344CB8AC3E}">
        <p14:creationId xmlns:p14="http://schemas.microsoft.com/office/powerpoint/2010/main" val="3136657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frequently use the term “Damage.” That</a:t>
            </a:r>
            <a:r>
              <a:rPr lang="en-US" baseline="0" dirty="0"/>
              <a:t> does not necessarily mean that some aspect of the facility is physically damaged. Damages, especially for this declared event, can simply mean additional event-related costs.</a:t>
            </a:r>
            <a:endParaRPr lang="en-US" dirty="0"/>
          </a:p>
        </p:txBody>
      </p:sp>
      <p:sp>
        <p:nvSpPr>
          <p:cNvPr id="4" name="Slide Number Placeholder 3"/>
          <p:cNvSpPr>
            <a:spLocks noGrp="1"/>
          </p:cNvSpPr>
          <p:nvPr>
            <p:ph type="sldNum" sz="quarter" idx="10"/>
          </p:nvPr>
        </p:nvSpPr>
        <p:spPr/>
        <p:txBody>
          <a:bodyPr/>
          <a:lstStyle/>
          <a:p>
            <a:fld id="{59441A9F-717F-41E5-84E3-DD7066665729}" type="slidenum">
              <a:rPr lang="en-US" smtClean="0"/>
              <a:t>10</a:t>
            </a:fld>
            <a:endParaRPr lang="en-US" dirty="0"/>
          </a:p>
        </p:txBody>
      </p:sp>
    </p:spTree>
    <p:extLst>
      <p:ext uri="{BB962C8B-B14F-4D97-AF65-F5344CB8AC3E}">
        <p14:creationId xmlns:p14="http://schemas.microsoft.com/office/powerpoint/2010/main" val="194759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41A9F-717F-41E5-84E3-DD7066665729}" type="slidenum">
              <a:rPr lang="en-US" smtClean="0"/>
              <a:t>11</a:t>
            </a:fld>
            <a:endParaRPr lang="en-US" dirty="0"/>
          </a:p>
        </p:txBody>
      </p:sp>
    </p:spTree>
    <p:extLst>
      <p:ext uri="{BB962C8B-B14F-4D97-AF65-F5344CB8AC3E}">
        <p14:creationId xmlns:p14="http://schemas.microsoft.com/office/powerpoint/2010/main" val="239290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extremely important that all environmental and historic preservation rules are followed. When a project is obligated, the applicant will also receive a REC Report, that’s a Record of Environmental Consideration. That will outline the environmental policies that must be followed.</a:t>
            </a:r>
          </a:p>
        </p:txBody>
      </p:sp>
      <p:sp>
        <p:nvSpPr>
          <p:cNvPr id="4" name="Slide Number Placeholder 3"/>
          <p:cNvSpPr>
            <a:spLocks noGrp="1"/>
          </p:cNvSpPr>
          <p:nvPr>
            <p:ph type="sldNum" sz="quarter" idx="5"/>
          </p:nvPr>
        </p:nvSpPr>
        <p:spPr/>
        <p:txBody>
          <a:bodyPr/>
          <a:lstStyle/>
          <a:p>
            <a:fld id="{59441A9F-717F-41E5-84E3-DD7066665729}" type="slidenum">
              <a:rPr lang="en-US" smtClean="0"/>
              <a:t>12</a:t>
            </a:fld>
            <a:endParaRPr lang="en-US"/>
          </a:p>
        </p:txBody>
      </p:sp>
    </p:spTree>
    <p:extLst>
      <p:ext uri="{BB962C8B-B14F-4D97-AF65-F5344CB8AC3E}">
        <p14:creationId xmlns:p14="http://schemas.microsoft.com/office/powerpoint/2010/main" val="725488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13</a:t>
            </a:fld>
            <a:endParaRPr lang="en-US" dirty="0"/>
          </a:p>
        </p:txBody>
      </p:sp>
    </p:spTree>
    <p:extLst>
      <p:ext uri="{BB962C8B-B14F-4D97-AF65-F5344CB8AC3E}">
        <p14:creationId xmlns:p14="http://schemas.microsoft.com/office/powerpoint/2010/main" val="423527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41A9F-717F-41E5-84E3-DD7066665729}" type="slidenum">
              <a:rPr lang="en-US" smtClean="0"/>
              <a:t>14</a:t>
            </a:fld>
            <a:endParaRPr lang="en-US" dirty="0"/>
          </a:p>
        </p:txBody>
      </p:sp>
    </p:spTree>
    <p:extLst>
      <p:ext uri="{BB962C8B-B14F-4D97-AF65-F5344CB8AC3E}">
        <p14:creationId xmlns:p14="http://schemas.microsoft.com/office/powerpoint/2010/main" val="297126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6955" indent="-291136">
              <a:defRPr>
                <a:solidFill>
                  <a:schemeClr val="tx1"/>
                </a:solidFill>
                <a:latin typeface="Garamond" panose="02020404030301010803" pitchFamily="18" charset="0"/>
              </a:defRPr>
            </a:lvl2pPr>
            <a:lvl3pPr marL="1164546" indent="-232909">
              <a:defRPr>
                <a:solidFill>
                  <a:schemeClr val="tx1"/>
                </a:solidFill>
                <a:latin typeface="Garamond" panose="02020404030301010803" pitchFamily="18" charset="0"/>
              </a:defRPr>
            </a:lvl3pPr>
            <a:lvl4pPr marL="1630366" indent="-232909">
              <a:defRPr>
                <a:solidFill>
                  <a:schemeClr val="tx1"/>
                </a:solidFill>
                <a:latin typeface="Garamond" panose="02020404030301010803" pitchFamily="18" charset="0"/>
              </a:defRPr>
            </a:lvl4pPr>
            <a:lvl5pPr marL="2096184" indent="-232909">
              <a:defRPr>
                <a:solidFill>
                  <a:schemeClr val="tx1"/>
                </a:solidFill>
                <a:latin typeface="Garamond" panose="02020404030301010803" pitchFamily="18" charset="0"/>
              </a:defRPr>
            </a:lvl5pPr>
            <a:lvl6pPr marL="2562002" indent="-232909" eaLnBrk="0" fontAlgn="base" hangingPunct="0">
              <a:spcBef>
                <a:spcPct val="0"/>
              </a:spcBef>
              <a:spcAft>
                <a:spcPct val="0"/>
              </a:spcAft>
              <a:defRPr>
                <a:solidFill>
                  <a:schemeClr val="tx1"/>
                </a:solidFill>
                <a:latin typeface="Garamond" panose="02020404030301010803" pitchFamily="18" charset="0"/>
              </a:defRPr>
            </a:lvl6pPr>
            <a:lvl7pPr marL="3027820" indent="-232909" eaLnBrk="0" fontAlgn="base" hangingPunct="0">
              <a:spcBef>
                <a:spcPct val="0"/>
              </a:spcBef>
              <a:spcAft>
                <a:spcPct val="0"/>
              </a:spcAft>
              <a:defRPr>
                <a:solidFill>
                  <a:schemeClr val="tx1"/>
                </a:solidFill>
                <a:latin typeface="Garamond" panose="02020404030301010803" pitchFamily="18" charset="0"/>
              </a:defRPr>
            </a:lvl7pPr>
            <a:lvl8pPr marL="3493639" indent="-232909" eaLnBrk="0" fontAlgn="base" hangingPunct="0">
              <a:spcBef>
                <a:spcPct val="0"/>
              </a:spcBef>
              <a:spcAft>
                <a:spcPct val="0"/>
              </a:spcAft>
              <a:defRPr>
                <a:solidFill>
                  <a:schemeClr val="tx1"/>
                </a:solidFill>
                <a:latin typeface="Garamond" panose="02020404030301010803" pitchFamily="18" charset="0"/>
              </a:defRPr>
            </a:lvl8pPr>
            <a:lvl9pPr marL="3959457" indent="-232909" eaLnBrk="0" fontAlgn="base" hangingPunct="0">
              <a:spcBef>
                <a:spcPct val="0"/>
              </a:spcBef>
              <a:spcAft>
                <a:spcPct val="0"/>
              </a:spcAft>
              <a:defRPr>
                <a:solidFill>
                  <a:schemeClr val="tx1"/>
                </a:solidFill>
                <a:latin typeface="Garamond" panose="02020404030301010803" pitchFamily="18" charset="0"/>
              </a:defRPr>
            </a:lvl9pPr>
          </a:lstStyle>
          <a:p>
            <a:fld id="{3038A6E6-2C26-4E2B-9562-E7D8C597AF22}" type="slidenum">
              <a:rPr lang="en-US" altLang="en-US" smtClean="0"/>
              <a:pPr/>
              <a:t>15</a:t>
            </a:fld>
            <a:endParaRPr lang="en-US" altLang="en-US"/>
          </a:p>
        </p:txBody>
      </p:sp>
    </p:spTree>
    <p:extLst>
      <p:ext uri="{BB962C8B-B14F-4D97-AF65-F5344CB8AC3E}">
        <p14:creationId xmlns:p14="http://schemas.microsoft.com/office/powerpoint/2010/main" val="2335505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6955" indent="-291136">
              <a:defRPr>
                <a:solidFill>
                  <a:schemeClr val="tx1"/>
                </a:solidFill>
                <a:latin typeface="Garamond" panose="02020404030301010803" pitchFamily="18" charset="0"/>
              </a:defRPr>
            </a:lvl2pPr>
            <a:lvl3pPr marL="1164546" indent="-232909">
              <a:defRPr>
                <a:solidFill>
                  <a:schemeClr val="tx1"/>
                </a:solidFill>
                <a:latin typeface="Garamond" panose="02020404030301010803" pitchFamily="18" charset="0"/>
              </a:defRPr>
            </a:lvl3pPr>
            <a:lvl4pPr marL="1630366" indent="-232909">
              <a:defRPr>
                <a:solidFill>
                  <a:schemeClr val="tx1"/>
                </a:solidFill>
                <a:latin typeface="Garamond" panose="02020404030301010803" pitchFamily="18" charset="0"/>
              </a:defRPr>
            </a:lvl4pPr>
            <a:lvl5pPr marL="2096184" indent="-232909">
              <a:defRPr>
                <a:solidFill>
                  <a:schemeClr val="tx1"/>
                </a:solidFill>
                <a:latin typeface="Garamond" panose="02020404030301010803" pitchFamily="18" charset="0"/>
              </a:defRPr>
            </a:lvl5pPr>
            <a:lvl6pPr marL="2562002" indent="-232909" eaLnBrk="0" fontAlgn="base" hangingPunct="0">
              <a:spcBef>
                <a:spcPct val="0"/>
              </a:spcBef>
              <a:spcAft>
                <a:spcPct val="0"/>
              </a:spcAft>
              <a:defRPr>
                <a:solidFill>
                  <a:schemeClr val="tx1"/>
                </a:solidFill>
                <a:latin typeface="Garamond" panose="02020404030301010803" pitchFamily="18" charset="0"/>
              </a:defRPr>
            </a:lvl6pPr>
            <a:lvl7pPr marL="3027820" indent="-232909" eaLnBrk="0" fontAlgn="base" hangingPunct="0">
              <a:spcBef>
                <a:spcPct val="0"/>
              </a:spcBef>
              <a:spcAft>
                <a:spcPct val="0"/>
              </a:spcAft>
              <a:defRPr>
                <a:solidFill>
                  <a:schemeClr val="tx1"/>
                </a:solidFill>
                <a:latin typeface="Garamond" panose="02020404030301010803" pitchFamily="18" charset="0"/>
              </a:defRPr>
            </a:lvl7pPr>
            <a:lvl8pPr marL="3493639" indent="-232909" eaLnBrk="0" fontAlgn="base" hangingPunct="0">
              <a:spcBef>
                <a:spcPct val="0"/>
              </a:spcBef>
              <a:spcAft>
                <a:spcPct val="0"/>
              </a:spcAft>
              <a:defRPr>
                <a:solidFill>
                  <a:schemeClr val="tx1"/>
                </a:solidFill>
                <a:latin typeface="Garamond" panose="02020404030301010803" pitchFamily="18" charset="0"/>
              </a:defRPr>
            </a:lvl8pPr>
            <a:lvl9pPr marL="3959457" indent="-232909" eaLnBrk="0" fontAlgn="base" hangingPunct="0">
              <a:spcBef>
                <a:spcPct val="0"/>
              </a:spcBef>
              <a:spcAft>
                <a:spcPct val="0"/>
              </a:spcAft>
              <a:defRPr>
                <a:solidFill>
                  <a:schemeClr val="tx1"/>
                </a:solidFill>
                <a:latin typeface="Garamond" panose="02020404030301010803" pitchFamily="18" charset="0"/>
              </a:defRPr>
            </a:lvl9pPr>
          </a:lstStyle>
          <a:p>
            <a:fld id="{2EBA400D-3EFB-497D-95DF-64152F9CC546}" type="slidenum">
              <a:rPr lang="en-US" altLang="en-US" smtClean="0"/>
              <a:pPr/>
              <a:t>16</a:t>
            </a:fld>
            <a:endParaRPr lang="en-US" altLang="en-US"/>
          </a:p>
        </p:txBody>
      </p:sp>
    </p:spTree>
    <p:extLst>
      <p:ext uri="{BB962C8B-B14F-4D97-AF65-F5344CB8AC3E}">
        <p14:creationId xmlns:p14="http://schemas.microsoft.com/office/powerpoint/2010/main" val="303052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6955" indent="-291136">
              <a:defRPr>
                <a:solidFill>
                  <a:schemeClr val="tx1"/>
                </a:solidFill>
                <a:latin typeface="Garamond" panose="02020404030301010803" pitchFamily="18" charset="0"/>
              </a:defRPr>
            </a:lvl2pPr>
            <a:lvl3pPr marL="1164546" indent="-232909">
              <a:defRPr>
                <a:solidFill>
                  <a:schemeClr val="tx1"/>
                </a:solidFill>
                <a:latin typeface="Garamond" panose="02020404030301010803" pitchFamily="18" charset="0"/>
              </a:defRPr>
            </a:lvl3pPr>
            <a:lvl4pPr marL="1630366" indent="-232909">
              <a:defRPr>
                <a:solidFill>
                  <a:schemeClr val="tx1"/>
                </a:solidFill>
                <a:latin typeface="Garamond" panose="02020404030301010803" pitchFamily="18" charset="0"/>
              </a:defRPr>
            </a:lvl4pPr>
            <a:lvl5pPr marL="2096184" indent="-232909">
              <a:defRPr>
                <a:solidFill>
                  <a:schemeClr val="tx1"/>
                </a:solidFill>
                <a:latin typeface="Garamond" panose="02020404030301010803" pitchFamily="18" charset="0"/>
              </a:defRPr>
            </a:lvl5pPr>
            <a:lvl6pPr marL="2562002" indent="-232909" eaLnBrk="0" fontAlgn="base" hangingPunct="0">
              <a:spcBef>
                <a:spcPct val="0"/>
              </a:spcBef>
              <a:spcAft>
                <a:spcPct val="0"/>
              </a:spcAft>
              <a:defRPr>
                <a:solidFill>
                  <a:schemeClr val="tx1"/>
                </a:solidFill>
                <a:latin typeface="Garamond" panose="02020404030301010803" pitchFamily="18" charset="0"/>
              </a:defRPr>
            </a:lvl6pPr>
            <a:lvl7pPr marL="3027820" indent="-232909" eaLnBrk="0" fontAlgn="base" hangingPunct="0">
              <a:spcBef>
                <a:spcPct val="0"/>
              </a:spcBef>
              <a:spcAft>
                <a:spcPct val="0"/>
              </a:spcAft>
              <a:defRPr>
                <a:solidFill>
                  <a:schemeClr val="tx1"/>
                </a:solidFill>
                <a:latin typeface="Garamond" panose="02020404030301010803" pitchFamily="18" charset="0"/>
              </a:defRPr>
            </a:lvl7pPr>
            <a:lvl8pPr marL="3493639" indent="-232909" eaLnBrk="0" fontAlgn="base" hangingPunct="0">
              <a:spcBef>
                <a:spcPct val="0"/>
              </a:spcBef>
              <a:spcAft>
                <a:spcPct val="0"/>
              </a:spcAft>
              <a:defRPr>
                <a:solidFill>
                  <a:schemeClr val="tx1"/>
                </a:solidFill>
                <a:latin typeface="Garamond" panose="02020404030301010803" pitchFamily="18" charset="0"/>
              </a:defRPr>
            </a:lvl8pPr>
            <a:lvl9pPr marL="3959457" indent="-232909" eaLnBrk="0" fontAlgn="base" hangingPunct="0">
              <a:spcBef>
                <a:spcPct val="0"/>
              </a:spcBef>
              <a:spcAft>
                <a:spcPct val="0"/>
              </a:spcAft>
              <a:defRPr>
                <a:solidFill>
                  <a:schemeClr val="tx1"/>
                </a:solidFill>
                <a:latin typeface="Garamond" panose="02020404030301010803" pitchFamily="18" charset="0"/>
              </a:defRPr>
            </a:lvl9pPr>
          </a:lstStyle>
          <a:p>
            <a:fld id="{3746D628-DE8A-4872-B45B-968CCB74E055}" type="slidenum">
              <a:rPr lang="en-US" altLang="en-US" smtClean="0"/>
              <a:pPr/>
              <a:t>17</a:t>
            </a:fld>
            <a:endParaRPr lang="en-US" altLang="en-US"/>
          </a:p>
        </p:txBody>
      </p:sp>
    </p:spTree>
    <p:extLst>
      <p:ext uri="{BB962C8B-B14F-4D97-AF65-F5344CB8AC3E}">
        <p14:creationId xmlns:p14="http://schemas.microsoft.com/office/powerpoint/2010/main" val="748267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18</a:t>
            </a:fld>
            <a:endParaRPr lang="en-US" dirty="0"/>
          </a:p>
        </p:txBody>
      </p:sp>
    </p:spTree>
    <p:extLst>
      <p:ext uri="{BB962C8B-B14F-4D97-AF65-F5344CB8AC3E}">
        <p14:creationId xmlns:p14="http://schemas.microsoft.com/office/powerpoint/2010/main" val="890962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minimum, work must meet each of the following three general criteria to be eligible: </a:t>
            </a:r>
          </a:p>
          <a:p>
            <a:r>
              <a:rPr lang="en-US" dirty="0"/>
              <a:t>• Be required as a result of the declared incident; </a:t>
            </a:r>
          </a:p>
          <a:p>
            <a:r>
              <a:rPr lang="en-US" dirty="0"/>
              <a:t>• Be located within the designated area, with the exception of sheltering and evacuation activities; and </a:t>
            </a:r>
          </a:p>
          <a:p>
            <a:r>
              <a:rPr lang="en-US" dirty="0"/>
              <a:t>• Be the legal responsibility of an eligible Applicant</a:t>
            </a:r>
          </a:p>
          <a:p>
            <a:endParaRPr lang="en-US" dirty="0"/>
          </a:p>
          <a:p>
            <a:r>
              <a:rPr lang="en-US" dirty="0"/>
              <a:t>The Applicant is responsible for showing that work is required: </a:t>
            </a:r>
          </a:p>
          <a:p>
            <a:r>
              <a:rPr lang="en-US" dirty="0"/>
              <a:t>• Due to an immediate threat resulting from the declared incident (for Emergency Work); or </a:t>
            </a:r>
          </a:p>
          <a:p>
            <a:r>
              <a:rPr lang="en-US" dirty="0"/>
              <a:t>• To address damage caused by the declared incident. </a:t>
            </a:r>
          </a:p>
          <a:p>
            <a:endParaRPr lang="en-US" dirty="0"/>
          </a:p>
          <a:p>
            <a:r>
              <a:rPr lang="en-US" dirty="0"/>
              <a:t>For debris removal, the Applicant must demonstrate that the debris causing an immediate threat was generated during the declared incident period and directly by declared incident. </a:t>
            </a:r>
          </a:p>
          <a:p>
            <a:r>
              <a:rPr lang="en-US" dirty="0"/>
              <a:t>For temporary repairs, mold remediation, and Permanent Work, the Applicant must demonstrate that damage was caused directly by the declared incident. FEMA does not provide PA funding for repair of damage caused by: </a:t>
            </a:r>
          </a:p>
          <a:p>
            <a:r>
              <a:rPr lang="en-US" dirty="0"/>
              <a:t>• Deterioration </a:t>
            </a:r>
          </a:p>
          <a:p>
            <a:r>
              <a:rPr lang="en-US" dirty="0"/>
              <a:t>• Deferred maintenance </a:t>
            </a:r>
          </a:p>
          <a:p>
            <a:r>
              <a:rPr lang="en-US" dirty="0"/>
              <a:t>• The Applicant’s failure to take measures to protect a facility from further damage</a:t>
            </a:r>
          </a:p>
          <a:p>
            <a:r>
              <a:rPr lang="en-US" dirty="0"/>
              <a:t>Or Negligence</a:t>
            </a:r>
          </a:p>
          <a:p>
            <a:endParaRPr lang="en-US" dirty="0"/>
          </a:p>
          <a:p>
            <a:endParaRPr lang="en-US" dirty="0"/>
          </a:p>
        </p:txBody>
      </p:sp>
      <p:sp>
        <p:nvSpPr>
          <p:cNvPr id="4" name="Slide Number Placeholder 3"/>
          <p:cNvSpPr>
            <a:spLocks noGrp="1"/>
          </p:cNvSpPr>
          <p:nvPr>
            <p:ph type="sldNum" sz="quarter" idx="10"/>
          </p:nvPr>
        </p:nvSpPr>
        <p:spPr/>
        <p:txBody>
          <a:bodyPr/>
          <a:lstStyle/>
          <a:p>
            <a:fld id="{59441A9F-717F-41E5-84E3-DD7066665729}" type="slidenum">
              <a:rPr lang="en-US" smtClean="0"/>
              <a:t>19</a:t>
            </a:fld>
            <a:endParaRPr lang="en-US"/>
          </a:p>
        </p:txBody>
      </p:sp>
    </p:spTree>
    <p:extLst>
      <p:ext uri="{BB962C8B-B14F-4D97-AF65-F5344CB8AC3E}">
        <p14:creationId xmlns:p14="http://schemas.microsoft.com/office/powerpoint/2010/main" val="188861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declaration date is the date it was signed by the president. This is a very important date to remember, as many deadlines we will encounter are attached to this date. The PA eligible area consists of the 6 counties listed.</a:t>
            </a:r>
          </a:p>
        </p:txBody>
      </p:sp>
      <p:sp>
        <p:nvSpPr>
          <p:cNvPr id="4" name="Slide Number Placeholder 3"/>
          <p:cNvSpPr>
            <a:spLocks noGrp="1"/>
          </p:cNvSpPr>
          <p:nvPr>
            <p:ph type="sldNum" sz="quarter" idx="10"/>
          </p:nvPr>
        </p:nvSpPr>
        <p:spPr/>
        <p:txBody>
          <a:bodyPr/>
          <a:lstStyle/>
          <a:p>
            <a:fld id="{59441A9F-717F-41E5-84E3-DD7066665729}" type="slidenum">
              <a:rPr lang="en-US" smtClean="0"/>
              <a:t>2</a:t>
            </a:fld>
            <a:endParaRPr lang="en-US"/>
          </a:p>
        </p:txBody>
      </p:sp>
    </p:spTree>
    <p:extLst>
      <p:ext uri="{BB962C8B-B14F-4D97-AF65-F5344CB8AC3E}">
        <p14:creationId xmlns:p14="http://schemas.microsoft.com/office/powerpoint/2010/main" val="326670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41A9F-717F-41E5-84E3-DD7066665729}" type="slidenum">
              <a:rPr lang="en-US" smtClean="0"/>
              <a:t>20</a:t>
            </a:fld>
            <a:endParaRPr lang="en-US"/>
          </a:p>
        </p:txBody>
      </p:sp>
    </p:spTree>
    <p:extLst>
      <p:ext uri="{BB962C8B-B14F-4D97-AF65-F5344CB8AC3E}">
        <p14:creationId xmlns:p14="http://schemas.microsoft.com/office/powerpoint/2010/main" val="3339681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21</a:t>
            </a:fld>
            <a:endParaRPr lang="en-US" dirty="0"/>
          </a:p>
        </p:txBody>
      </p:sp>
    </p:spTree>
    <p:extLst>
      <p:ext uri="{BB962C8B-B14F-4D97-AF65-F5344CB8AC3E}">
        <p14:creationId xmlns:p14="http://schemas.microsoft.com/office/powerpoint/2010/main" val="3666660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documentation to support a Cat B Donated Resources Project, please be sure that you communicate that to your FEMA Program Delivery Manager when they start working with you to develop projects. If you wait until after the projects are all developed and obligated, we cannot guarantee we will be able to help you add a donated resources project.</a:t>
            </a:r>
          </a:p>
        </p:txBody>
      </p:sp>
      <p:sp>
        <p:nvSpPr>
          <p:cNvPr id="4" name="Slide Number Placeholder 3"/>
          <p:cNvSpPr>
            <a:spLocks noGrp="1"/>
          </p:cNvSpPr>
          <p:nvPr>
            <p:ph type="sldNum" sz="quarter" idx="10"/>
          </p:nvPr>
        </p:nvSpPr>
        <p:spPr/>
        <p:txBody>
          <a:bodyPr/>
          <a:lstStyle/>
          <a:p>
            <a:fld id="{59441A9F-717F-41E5-84E3-DD7066665729}" type="slidenum">
              <a:rPr lang="en-US" smtClean="0"/>
              <a:t>22</a:t>
            </a:fld>
            <a:endParaRPr lang="en-US" dirty="0"/>
          </a:p>
        </p:txBody>
      </p:sp>
    </p:spTree>
    <p:extLst>
      <p:ext uri="{BB962C8B-B14F-4D97-AF65-F5344CB8AC3E}">
        <p14:creationId xmlns:p14="http://schemas.microsoft.com/office/powerpoint/2010/main" val="544120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41A9F-717F-41E5-84E3-DD7066665729}" type="slidenum">
              <a:rPr lang="en-US" smtClean="0"/>
              <a:t>23</a:t>
            </a:fld>
            <a:endParaRPr lang="en-US" dirty="0"/>
          </a:p>
        </p:txBody>
      </p:sp>
    </p:spTree>
    <p:extLst>
      <p:ext uri="{BB962C8B-B14F-4D97-AF65-F5344CB8AC3E}">
        <p14:creationId xmlns:p14="http://schemas.microsoft.com/office/powerpoint/2010/main" val="455895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41A9F-717F-41E5-84E3-DD7066665729}" type="slidenum">
              <a:rPr lang="en-US" smtClean="0"/>
              <a:t>24</a:t>
            </a:fld>
            <a:endParaRPr lang="en-US"/>
          </a:p>
        </p:txBody>
      </p:sp>
    </p:spTree>
    <p:extLst>
      <p:ext uri="{BB962C8B-B14F-4D97-AF65-F5344CB8AC3E}">
        <p14:creationId xmlns:p14="http://schemas.microsoft.com/office/powerpoint/2010/main" val="2374316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41A9F-717F-41E5-84E3-DD7066665729}" type="slidenum">
              <a:rPr lang="en-US" smtClean="0"/>
              <a:t>25</a:t>
            </a:fld>
            <a:endParaRPr lang="en-US"/>
          </a:p>
        </p:txBody>
      </p:sp>
    </p:spTree>
    <p:extLst>
      <p:ext uri="{BB962C8B-B14F-4D97-AF65-F5344CB8AC3E}">
        <p14:creationId xmlns:p14="http://schemas.microsoft.com/office/powerpoint/2010/main" val="2181865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6955" indent="-291136">
              <a:defRPr>
                <a:solidFill>
                  <a:schemeClr val="tx1"/>
                </a:solidFill>
                <a:latin typeface="Garamond" panose="02020404030301010803" pitchFamily="18" charset="0"/>
              </a:defRPr>
            </a:lvl2pPr>
            <a:lvl3pPr marL="1164546" indent="-232909">
              <a:defRPr>
                <a:solidFill>
                  <a:schemeClr val="tx1"/>
                </a:solidFill>
                <a:latin typeface="Garamond" panose="02020404030301010803" pitchFamily="18" charset="0"/>
              </a:defRPr>
            </a:lvl3pPr>
            <a:lvl4pPr marL="1630366" indent="-232909">
              <a:defRPr>
                <a:solidFill>
                  <a:schemeClr val="tx1"/>
                </a:solidFill>
                <a:latin typeface="Garamond" panose="02020404030301010803" pitchFamily="18" charset="0"/>
              </a:defRPr>
            </a:lvl4pPr>
            <a:lvl5pPr marL="2096184" indent="-232909">
              <a:defRPr>
                <a:solidFill>
                  <a:schemeClr val="tx1"/>
                </a:solidFill>
                <a:latin typeface="Garamond" panose="02020404030301010803" pitchFamily="18" charset="0"/>
              </a:defRPr>
            </a:lvl5pPr>
            <a:lvl6pPr marL="2562002" indent="-232909" eaLnBrk="0" fontAlgn="base" hangingPunct="0">
              <a:spcBef>
                <a:spcPct val="0"/>
              </a:spcBef>
              <a:spcAft>
                <a:spcPct val="0"/>
              </a:spcAft>
              <a:defRPr>
                <a:solidFill>
                  <a:schemeClr val="tx1"/>
                </a:solidFill>
                <a:latin typeface="Garamond" panose="02020404030301010803" pitchFamily="18" charset="0"/>
              </a:defRPr>
            </a:lvl6pPr>
            <a:lvl7pPr marL="3027820" indent="-232909" eaLnBrk="0" fontAlgn="base" hangingPunct="0">
              <a:spcBef>
                <a:spcPct val="0"/>
              </a:spcBef>
              <a:spcAft>
                <a:spcPct val="0"/>
              </a:spcAft>
              <a:defRPr>
                <a:solidFill>
                  <a:schemeClr val="tx1"/>
                </a:solidFill>
                <a:latin typeface="Garamond" panose="02020404030301010803" pitchFamily="18" charset="0"/>
              </a:defRPr>
            </a:lvl7pPr>
            <a:lvl8pPr marL="3493639" indent="-232909" eaLnBrk="0" fontAlgn="base" hangingPunct="0">
              <a:spcBef>
                <a:spcPct val="0"/>
              </a:spcBef>
              <a:spcAft>
                <a:spcPct val="0"/>
              </a:spcAft>
              <a:defRPr>
                <a:solidFill>
                  <a:schemeClr val="tx1"/>
                </a:solidFill>
                <a:latin typeface="Garamond" panose="02020404030301010803" pitchFamily="18" charset="0"/>
              </a:defRPr>
            </a:lvl8pPr>
            <a:lvl9pPr marL="3959457" indent="-232909" eaLnBrk="0" fontAlgn="base" hangingPunct="0">
              <a:spcBef>
                <a:spcPct val="0"/>
              </a:spcBef>
              <a:spcAft>
                <a:spcPct val="0"/>
              </a:spcAft>
              <a:defRPr>
                <a:solidFill>
                  <a:schemeClr val="tx1"/>
                </a:solidFill>
                <a:latin typeface="Garamond" panose="02020404030301010803" pitchFamily="18" charset="0"/>
              </a:defRPr>
            </a:lvl9pPr>
          </a:lstStyle>
          <a:p>
            <a:fld id="{3B67123B-D20F-4629-9EBF-7A6990F43ECD}" type="slidenum">
              <a:rPr lang="en-US" altLang="en-US" smtClean="0"/>
              <a:pPr/>
              <a:t>26</a:t>
            </a:fld>
            <a:endParaRPr lang="en-US" altLang="en-US"/>
          </a:p>
        </p:txBody>
      </p:sp>
    </p:spTree>
    <p:extLst>
      <p:ext uri="{BB962C8B-B14F-4D97-AF65-F5344CB8AC3E}">
        <p14:creationId xmlns:p14="http://schemas.microsoft.com/office/powerpoint/2010/main" val="2808135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41A9F-717F-41E5-84E3-DD7066665729}" type="slidenum">
              <a:rPr lang="en-US" smtClean="0"/>
              <a:t>27</a:t>
            </a:fld>
            <a:endParaRPr lang="en-US"/>
          </a:p>
        </p:txBody>
      </p:sp>
    </p:spTree>
    <p:extLst>
      <p:ext uri="{BB962C8B-B14F-4D97-AF65-F5344CB8AC3E}">
        <p14:creationId xmlns:p14="http://schemas.microsoft.com/office/powerpoint/2010/main" val="169858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6955" indent="-291136">
              <a:defRPr>
                <a:solidFill>
                  <a:schemeClr val="tx1"/>
                </a:solidFill>
                <a:latin typeface="Garamond" panose="02020404030301010803" pitchFamily="18" charset="0"/>
              </a:defRPr>
            </a:lvl2pPr>
            <a:lvl3pPr marL="1164546" indent="-232909">
              <a:defRPr>
                <a:solidFill>
                  <a:schemeClr val="tx1"/>
                </a:solidFill>
                <a:latin typeface="Garamond" panose="02020404030301010803" pitchFamily="18" charset="0"/>
              </a:defRPr>
            </a:lvl3pPr>
            <a:lvl4pPr marL="1630366" indent="-232909">
              <a:defRPr>
                <a:solidFill>
                  <a:schemeClr val="tx1"/>
                </a:solidFill>
                <a:latin typeface="Garamond" panose="02020404030301010803" pitchFamily="18" charset="0"/>
              </a:defRPr>
            </a:lvl4pPr>
            <a:lvl5pPr marL="2096184" indent="-232909">
              <a:defRPr>
                <a:solidFill>
                  <a:schemeClr val="tx1"/>
                </a:solidFill>
                <a:latin typeface="Garamond" panose="02020404030301010803" pitchFamily="18" charset="0"/>
              </a:defRPr>
            </a:lvl5pPr>
            <a:lvl6pPr marL="2562002" indent="-232909" eaLnBrk="0" fontAlgn="base" hangingPunct="0">
              <a:spcBef>
                <a:spcPct val="0"/>
              </a:spcBef>
              <a:spcAft>
                <a:spcPct val="0"/>
              </a:spcAft>
              <a:defRPr>
                <a:solidFill>
                  <a:schemeClr val="tx1"/>
                </a:solidFill>
                <a:latin typeface="Garamond" panose="02020404030301010803" pitchFamily="18" charset="0"/>
              </a:defRPr>
            </a:lvl6pPr>
            <a:lvl7pPr marL="3027820" indent="-232909" eaLnBrk="0" fontAlgn="base" hangingPunct="0">
              <a:spcBef>
                <a:spcPct val="0"/>
              </a:spcBef>
              <a:spcAft>
                <a:spcPct val="0"/>
              </a:spcAft>
              <a:defRPr>
                <a:solidFill>
                  <a:schemeClr val="tx1"/>
                </a:solidFill>
                <a:latin typeface="Garamond" panose="02020404030301010803" pitchFamily="18" charset="0"/>
              </a:defRPr>
            </a:lvl7pPr>
            <a:lvl8pPr marL="3493639" indent="-232909" eaLnBrk="0" fontAlgn="base" hangingPunct="0">
              <a:spcBef>
                <a:spcPct val="0"/>
              </a:spcBef>
              <a:spcAft>
                <a:spcPct val="0"/>
              </a:spcAft>
              <a:defRPr>
                <a:solidFill>
                  <a:schemeClr val="tx1"/>
                </a:solidFill>
                <a:latin typeface="Garamond" panose="02020404030301010803" pitchFamily="18" charset="0"/>
              </a:defRPr>
            </a:lvl8pPr>
            <a:lvl9pPr marL="3959457" indent="-232909" eaLnBrk="0" fontAlgn="base" hangingPunct="0">
              <a:spcBef>
                <a:spcPct val="0"/>
              </a:spcBef>
              <a:spcAft>
                <a:spcPct val="0"/>
              </a:spcAft>
              <a:defRPr>
                <a:solidFill>
                  <a:schemeClr val="tx1"/>
                </a:solidFill>
                <a:latin typeface="Garamond" panose="02020404030301010803" pitchFamily="18" charset="0"/>
              </a:defRPr>
            </a:lvl9pPr>
          </a:lstStyle>
          <a:p>
            <a:fld id="{65949C63-EDC6-4198-9B2D-399BF256316C}" type="slidenum">
              <a:rPr lang="en-US" altLang="en-US" smtClean="0"/>
              <a:pPr/>
              <a:t>28</a:t>
            </a:fld>
            <a:endParaRPr lang="en-US" altLang="en-US"/>
          </a:p>
        </p:txBody>
      </p:sp>
    </p:spTree>
    <p:extLst>
      <p:ext uri="{BB962C8B-B14F-4D97-AF65-F5344CB8AC3E}">
        <p14:creationId xmlns:p14="http://schemas.microsoft.com/office/powerpoint/2010/main" val="1325389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Each rate covers all costs eligible under the Robert T. Stafford Disaster Relief and Emergency Assistance Act, 42 U.S.C. § 5121, et seq., for ownership and operation of equipment, including depreciation, overhead, all maintenance, field repairs, fuel, lubricants, tires, OSHA equipment and other costs incidental to operation. Standby equipment costs are not eligible. </a:t>
            </a:r>
          </a:p>
          <a:p>
            <a:endParaRPr lang="en-US" dirty="0"/>
          </a:p>
          <a:p>
            <a:endParaRPr lang="en-US" dirty="0"/>
          </a:p>
          <a:p>
            <a:r>
              <a:rPr lang="en-US" dirty="0"/>
              <a:t> Equipment must be in actual operation performing eligible work in order for reimbursement to be eligible. LABOR COSTS OF OPERATOR ARE NOT INCLUDED in the rates and should be approved separately from equipment costs. </a:t>
            </a:r>
          </a:p>
          <a:p>
            <a:endParaRPr lang="en-US" dirty="0"/>
          </a:p>
          <a:p>
            <a:endParaRPr lang="en-US" dirty="0"/>
          </a:p>
        </p:txBody>
      </p:sp>
      <p:sp>
        <p:nvSpPr>
          <p:cNvPr id="4" name="Slide Number Placeholder 3"/>
          <p:cNvSpPr>
            <a:spLocks noGrp="1"/>
          </p:cNvSpPr>
          <p:nvPr>
            <p:ph type="sldNum" sz="quarter" idx="10"/>
          </p:nvPr>
        </p:nvSpPr>
        <p:spPr/>
        <p:txBody>
          <a:bodyPr/>
          <a:lstStyle/>
          <a:p>
            <a:fld id="{A7D0B141-3ED8-442D-93C0-1740E9543DAA}" type="slidenum">
              <a:rPr lang="en-US" smtClean="0"/>
              <a:t>29</a:t>
            </a:fld>
            <a:endParaRPr lang="en-US"/>
          </a:p>
        </p:txBody>
      </p:sp>
    </p:spTree>
    <p:extLst>
      <p:ext uri="{BB962C8B-B14F-4D97-AF65-F5344CB8AC3E}">
        <p14:creationId xmlns:p14="http://schemas.microsoft.com/office/powerpoint/2010/main" val="233587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3</a:t>
            </a:fld>
            <a:endParaRPr lang="en-US" dirty="0"/>
          </a:p>
        </p:txBody>
      </p:sp>
    </p:spTree>
    <p:extLst>
      <p:ext uri="{BB962C8B-B14F-4D97-AF65-F5344CB8AC3E}">
        <p14:creationId xmlns:p14="http://schemas.microsoft.com/office/powerpoint/2010/main" val="2915032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41A9F-717F-41E5-84E3-DD7066665729}" type="slidenum">
              <a:rPr lang="en-US" smtClean="0"/>
              <a:t>30</a:t>
            </a:fld>
            <a:endParaRPr lang="en-US"/>
          </a:p>
        </p:txBody>
      </p:sp>
    </p:spTree>
    <p:extLst>
      <p:ext uri="{BB962C8B-B14F-4D97-AF65-F5344CB8AC3E}">
        <p14:creationId xmlns:p14="http://schemas.microsoft.com/office/powerpoint/2010/main" val="913968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31</a:t>
            </a:fld>
            <a:endParaRPr lang="en-US" dirty="0"/>
          </a:p>
        </p:txBody>
      </p:sp>
    </p:spTree>
    <p:extLst>
      <p:ext uri="{BB962C8B-B14F-4D97-AF65-F5344CB8AC3E}">
        <p14:creationId xmlns:p14="http://schemas.microsoft.com/office/powerpoint/2010/main" val="9239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6955" indent="-291136">
              <a:defRPr>
                <a:solidFill>
                  <a:schemeClr val="tx1"/>
                </a:solidFill>
                <a:latin typeface="Garamond" panose="02020404030301010803" pitchFamily="18" charset="0"/>
              </a:defRPr>
            </a:lvl2pPr>
            <a:lvl3pPr marL="1164546" indent="-232909">
              <a:defRPr>
                <a:solidFill>
                  <a:schemeClr val="tx1"/>
                </a:solidFill>
                <a:latin typeface="Garamond" panose="02020404030301010803" pitchFamily="18" charset="0"/>
              </a:defRPr>
            </a:lvl3pPr>
            <a:lvl4pPr marL="1630366" indent="-232909">
              <a:defRPr>
                <a:solidFill>
                  <a:schemeClr val="tx1"/>
                </a:solidFill>
                <a:latin typeface="Garamond" panose="02020404030301010803" pitchFamily="18" charset="0"/>
              </a:defRPr>
            </a:lvl4pPr>
            <a:lvl5pPr marL="2096184" indent="-232909">
              <a:defRPr>
                <a:solidFill>
                  <a:schemeClr val="tx1"/>
                </a:solidFill>
                <a:latin typeface="Garamond" panose="02020404030301010803" pitchFamily="18" charset="0"/>
              </a:defRPr>
            </a:lvl5pPr>
            <a:lvl6pPr marL="2562002" indent="-232909" eaLnBrk="0" fontAlgn="base" hangingPunct="0">
              <a:spcBef>
                <a:spcPct val="0"/>
              </a:spcBef>
              <a:spcAft>
                <a:spcPct val="0"/>
              </a:spcAft>
              <a:defRPr>
                <a:solidFill>
                  <a:schemeClr val="tx1"/>
                </a:solidFill>
                <a:latin typeface="Garamond" panose="02020404030301010803" pitchFamily="18" charset="0"/>
              </a:defRPr>
            </a:lvl6pPr>
            <a:lvl7pPr marL="3027820" indent="-232909" eaLnBrk="0" fontAlgn="base" hangingPunct="0">
              <a:spcBef>
                <a:spcPct val="0"/>
              </a:spcBef>
              <a:spcAft>
                <a:spcPct val="0"/>
              </a:spcAft>
              <a:defRPr>
                <a:solidFill>
                  <a:schemeClr val="tx1"/>
                </a:solidFill>
                <a:latin typeface="Garamond" panose="02020404030301010803" pitchFamily="18" charset="0"/>
              </a:defRPr>
            </a:lvl7pPr>
            <a:lvl8pPr marL="3493639" indent="-232909" eaLnBrk="0" fontAlgn="base" hangingPunct="0">
              <a:spcBef>
                <a:spcPct val="0"/>
              </a:spcBef>
              <a:spcAft>
                <a:spcPct val="0"/>
              </a:spcAft>
              <a:defRPr>
                <a:solidFill>
                  <a:schemeClr val="tx1"/>
                </a:solidFill>
                <a:latin typeface="Garamond" panose="02020404030301010803" pitchFamily="18" charset="0"/>
              </a:defRPr>
            </a:lvl8pPr>
            <a:lvl9pPr marL="3959457" indent="-232909" eaLnBrk="0" fontAlgn="base" hangingPunct="0">
              <a:spcBef>
                <a:spcPct val="0"/>
              </a:spcBef>
              <a:spcAft>
                <a:spcPct val="0"/>
              </a:spcAft>
              <a:defRPr>
                <a:solidFill>
                  <a:schemeClr val="tx1"/>
                </a:solidFill>
                <a:latin typeface="Garamond" panose="02020404030301010803" pitchFamily="18" charset="0"/>
              </a:defRPr>
            </a:lvl9pPr>
          </a:lstStyle>
          <a:p>
            <a:fld id="{58847336-77E8-43B7-B3B5-4F6C67F3C834}" type="slidenum">
              <a:rPr lang="en-US" altLang="en-US" smtClean="0"/>
              <a:pPr/>
              <a:t>32</a:t>
            </a:fld>
            <a:endParaRPr lang="en-US" altLang="en-US"/>
          </a:p>
        </p:txBody>
      </p:sp>
    </p:spTree>
    <p:extLst>
      <p:ext uri="{BB962C8B-B14F-4D97-AF65-F5344CB8AC3E}">
        <p14:creationId xmlns:p14="http://schemas.microsoft.com/office/powerpoint/2010/main" val="1400996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41A9F-717F-41E5-84E3-DD7066665729}" type="slidenum">
              <a:rPr lang="en-US" smtClean="0"/>
              <a:t>33</a:t>
            </a:fld>
            <a:endParaRPr lang="en-US"/>
          </a:p>
        </p:txBody>
      </p:sp>
    </p:spTree>
    <p:extLst>
      <p:ext uri="{BB962C8B-B14F-4D97-AF65-F5344CB8AC3E}">
        <p14:creationId xmlns:p14="http://schemas.microsoft.com/office/powerpoint/2010/main" val="2727689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41A9F-717F-41E5-84E3-DD7066665729}" type="slidenum">
              <a:rPr lang="en-US" smtClean="0"/>
              <a:t>34</a:t>
            </a:fld>
            <a:endParaRPr lang="en-US"/>
          </a:p>
        </p:txBody>
      </p:sp>
    </p:spTree>
    <p:extLst>
      <p:ext uri="{BB962C8B-B14F-4D97-AF65-F5344CB8AC3E}">
        <p14:creationId xmlns:p14="http://schemas.microsoft.com/office/powerpoint/2010/main" val="1030299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 Must have documented</a:t>
            </a:r>
            <a:r>
              <a:rPr lang="en-US" baseline="0" dirty="0"/>
              <a:t> procurement procedures</a:t>
            </a:r>
          </a:p>
          <a:p>
            <a:r>
              <a:rPr lang="en-US" baseline="0" dirty="0"/>
              <a:t>Note 2- Most strict, whether that is state, federal, or local</a:t>
            </a:r>
            <a:endParaRPr lang="en-US" dirty="0"/>
          </a:p>
        </p:txBody>
      </p:sp>
      <p:sp>
        <p:nvSpPr>
          <p:cNvPr id="4" name="Slide Number Placeholder 3"/>
          <p:cNvSpPr>
            <a:spLocks noGrp="1"/>
          </p:cNvSpPr>
          <p:nvPr>
            <p:ph type="sldNum" sz="quarter" idx="10"/>
          </p:nvPr>
        </p:nvSpPr>
        <p:spPr/>
        <p:txBody>
          <a:bodyPr/>
          <a:lstStyle/>
          <a:p>
            <a:fld id="{32152386-591B-4001-8D4E-4BB326BD67A2}" type="slidenum">
              <a:rPr lang="en-US" smtClean="0"/>
              <a:t>35</a:t>
            </a:fld>
            <a:endParaRPr lang="en-US"/>
          </a:p>
        </p:txBody>
      </p:sp>
    </p:spTree>
    <p:extLst>
      <p:ext uri="{BB962C8B-B14F-4D97-AF65-F5344CB8AC3E}">
        <p14:creationId xmlns:p14="http://schemas.microsoft.com/office/powerpoint/2010/main" val="1494473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Tribal and local governments and PNPs must conduct procurement transactions in a manner that complies with the following Federal standards </a:t>
            </a:r>
          </a:p>
          <a:p>
            <a:pPr marL="228567" indent="-228567">
              <a:buAutoNum type="arabicPeriod"/>
            </a:pPr>
            <a:r>
              <a:rPr lang="en-US" dirty="0"/>
              <a:t>Provide full and open competition</a:t>
            </a:r>
          </a:p>
          <a:p>
            <a:pPr marL="228567" indent="-228567">
              <a:buAutoNum type="arabicPeriod"/>
            </a:pPr>
            <a:r>
              <a:rPr lang="en-US" dirty="0"/>
              <a:t>Conduct all necessary affirmative steps to ensure the use of minority businesses, women’s business enterprises, and labor surplus area firms when possible…</a:t>
            </a:r>
          </a:p>
          <a:p>
            <a:pPr marL="228567" indent="-228567">
              <a:buAutoNum type="arabicPeriod"/>
            </a:pPr>
            <a:endParaRPr lang="en-US" dirty="0"/>
          </a:p>
          <a:p>
            <a:r>
              <a:rPr lang="en-US" dirty="0"/>
              <a:t>Non-state applicants must engage these categories of socioeconomic firms in the procurement process, but are not required to set aside awards for them. To engage them in the procurement process, non-state applicants MUST take the following affirmative steps (§ 200.321): </a:t>
            </a:r>
          </a:p>
          <a:p>
            <a:pPr marL="228567" indent="-228567">
              <a:buAutoNum type="arabicPeriod"/>
            </a:pPr>
            <a:endParaRPr lang="en-US" dirty="0"/>
          </a:p>
        </p:txBody>
      </p:sp>
      <p:sp>
        <p:nvSpPr>
          <p:cNvPr id="4" name="Slide Number Placeholder 3"/>
          <p:cNvSpPr>
            <a:spLocks noGrp="1"/>
          </p:cNvSpPr>
          <p:nvPr>
            <p:ph type="sldNum" sz="quarter" idx="10"/>
          </p:nvPr>
        </p:nvSpPr>
        <p:spPr/>
        <p:txBody>
          <a:bodyPr/>
          <a:lstStyle/>
          <a:p>
            <a:fld id="{32152386-591B-4001-8D4E-4BB326BD67A2}" type="slidenum">
              <a:rPr lang="en-US" smtClean="0"/>
              <a:t>36</a:t>
            </a:fld>
            <a:endParaRPr lang="en-US"/>
          </a:p>
        </p:txBody>
      </p:sp>
    </p:spTree>
    <p:extLst>
      <p:ext uri="{BB962C8B-B14F-4D97-AF65-F5344CB8AC3E}">
        <p14:creationId xmlns:p14="http://schemas.microsoft.com/office/powerpoint/2010/main" val="4102880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59441A9F-717F-41E5-84E3-DD7066665729}" type="slidenum">
              <a:rPr lang="en-US" smtClean="0"/>
              <a:pPr/>
              <a:t>37</a:t>
            </a:fld>
            <a:endParaRPr lang="en-US" dirty="0"/>
          </a:p>
        </p:txBody>
      </p:sp>
    </p:spTree>
    <p:extLst>
      <p:ext uri="{BB962C8B-B14F-4D97-AF65-F5344CB8AC3E}">
        <p14:creationId xmlns:p14="http://schemas.microsoft.com/office/powerpoint/2010/main" val="1576774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Tribal or local governments and PNPs must perform a cost or price analysis in connection with every procurement action in excess of the simplified acquisition threshold, </a:t>
            </a:r>
            <a:r>
              <a:rPr lang="en-US" baseline="30000" dirty="0"/>
              <a:t> </a:t>
            </a:r>
            <a:r>
              <a:rPr lang="en-US" dirty="0"/>
              <a:t>including contract modifications. The method and degree of analysis depends on the facts surrounding the particular procurement situation. As a starting point, the Applicant must make independent estimates before receiving bids or proposals</a:t>
            </a:r>
          </a:p>
          <a:p>
            <a:endParaRPr lang="en-US" dirty="0"/>
          </a:p>
        </p:txBody>
      </p:sp>
      <p:sp>
        <p:nvSpPr>
          <p:cNvPr id="4" name="Slide Number Placeholder 3"/>
          <p:cNvSpPr>
            <a:spLocks noGrp="1"/>
          </p:cNvSpPr>
          <p:nvPr>
            <p:ph type="sldNum" sz="quarter" idx="10"/>
          </p:nvPr>
        </p:nvSpPr>
        <p:spPr/>
        <p:txBody>
          <a:bodyPr/>
          <a:lstStyle/>
          <a:p>
            <a:fld id="{32152386-591B-4001-8D4E-4BB326BD67A2}" type="slidenum">
              <a:rPr lang="en-US" smtClean="0"/>
              <a:t>38</a:t>
            </a:fld>
            <a:endParaRPr lang="en-US"/>
          </a:p>
        </p:txBody>
      </p:sp>
    </p:spTree>
    <p:extLst>
      <p:ext uri="{BB962C8B-B14F-4D97-AF65-F5344CB8AC3E}">
        <p14:creationId xmlns:p14="http://schemas.microsoft.com/office/powerpoint/2010/main" val="977951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39</a:t>
            </a:fld>
            <a:endParaRPr lang="en-US" dirty="0"/>
          </a:p>
        </p:txBody>
      </p:sp>
    </p:spTree>
    <p:extLst>
      <p:ext uri="{BB962C8B-B14F-4D97-AF65-F5344CB8AC3E}">
        <p14:creationId xmlns:p14="http://schemas.microsoft.com/office/powerpoint/2010/main" val="252709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41A9F-717F-41E5-84E3-DD7066665729}" type="slidenum">
              <a:rPr lang="en-US" smtClean="0"/>
              <a:t>4</a:t>
            </a:fld>
            <a:endParaRPr lang="en-US"/>
          </a:p>
        </p:txBody>
      </p:sp>
    </p:spTree>
    <p:extLst>
      <p:ext uri="{BB962C8B-B14F-4D97-AF65-F5344CB8AC3E}">
        <p14:creationId xmlns:p14="http://schemas.microsoft.com/office/powerpoint/2010/main" val="4227159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40</a:t>
            </a:fld>
            <a:endParaRPr lang="en-US" dirty="0"/>
          </a:p>
        </p:txBody>
      </p:sp>
    </p:spTree>
    <p:extLst>
      <p:ext uri="{BB962C8B-B14F-4D97-AF65-F5344CB8AC3E}">
        <p14:creationId xmlns:p14="http://schemas.microsoft.com/office/powerpoint/2010/main" val="2886352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6955" indent="-291136">
              <a:defRPr>
                <a:solidFill>
                  <a:schemeClr val="tx1"/>
                </a:solidFill>
                <a:latin typeface="Garamond" panose="02020404030301010803" pitchFamily="18" charset="0"/>
              </a:defRPr>
            </a:lvl2pPr>
            <a:lvl3pPr marL="1164546" indent="-232909">
              <a:defRPr>
                <a:solidFill>
                  <a:schemeClr val="tx1"/>
                </a:solidFill>
                <a:latin typeface="Garamond" panose="02020404030301010803" pitchFamily="18" charset="0"/>
              </a:defRPr>
            </a:lvl3pPr>
            <a:lvl4pPr marL="1630366" indent="-232909">
              <a:defRPr>
                <a:solidFill>
                  <a:schemeClr val="tx1"/>
                </a:solidFill>
                <a:latin typeface="Garamond" panose="02020404030301010803" pitchFamily="18" charset="0"/>
              </a:defRPr>
            </a:lvl4pPr>
            <a:lvl5pPr marL="2096184" indent="-232909">
              <a:defRPr>
                <a:solidFill>
                  <a:schemeClr val="tx1"/>
                </a:solidFill>
                <a:latin typeface="Garamond" panose="02020404030301010803" pitchFamily="18" charset="0"/>
              </a:defRPr>
            </a:lvl5pPr>
            <a:lvl6pPr marL="2562002" indent="-232909" eaLnBrk="0" fontAlgn="base" hangingPunct="0">
              <a:spcBef>
                <a:spcPct val="0"/>
              </a:spcBef>
              <a:spcAft>
                <a:spcPct val="0"/>
              </a:spcAft>
              <a:defRPr>
                <a:solidFill>
                  <a:schemeClr val="tx1"/>
                </a:solidFill>
                <a:latin typeface="Garamond" panose="02020404030301010803" pitchFamily="18" charset="0"/>
              </a:defRPr>
            </a:lvl6pPr>
            <a:lvl7pPr marL="3027820" indent="-232909" eaLnBrk="0" fontAlgn="base" hangingPunct="0">
              <a:spcBef>
                <a:spcPct val="0"/>
              </a:spcBef>
              <a:spcAft>
                <a:spcPct val="0"/>
              </a:spcAft>
              <a:defRPr>
                <a:solidFill>
                  <a:schemeClr val="tx1"/>
                </a:solidFill>
                <a:latin typeface="Garamond" panose="02020404030301010803" pitchFamily="18" charset="0"/>
              </a:defRPr>
            </a:lvl7pPr>
            <a:lvl8pPr marL="3493639" indent="-232909" eaLnBrk="0" fontAlgn="base" hangingPunct="0">
              <a:spcBef>
                <a:spcPct val="0"/>
              </a:spcBef>
              <a:spcAft>
                <a:spcPct val="0"/>
              </a:spcAft>
              <a:defRPr>
                <a:solidFill>
                  <a:schemeClr val="tx1"/>
                </a:solidFill>
                <a:latin typeface="Garamond" panose="02020404030301010803" pitchFamily="18" charset="0"/>
              </a:defRPr>
            </a:lvl8pPr>
            <a:lvl9pPr marL="3959457" indent="-232909" eaLnBrk="0" fontAlgn="base" hangingPunct="0">
              <a:spcBef>
                <a:spcPct val="0"/>
              </a:spcBef>
              <a:spcAft>
                <a:spcPct val="0"/>
              </a:spcAft>
              <a:defRPr>
                <a:solidFill>
                  <a:schemeClr val="tx1"/>
                </a:solidFill>
                <a:latin typeface="Garamond" panose="02020404030301010803" pitchFamily="18" charset="0"/>
              </a:defRPr>
            </a:lvl9pPr>
          </a:lstStyle>
          <a:p>
            <a:fld id="{68CC49F9-7C62-4439-AF2B-6E527A3F7E28}" type="slidenum">
              <a:rPr lang="en-US" altLang="en-US" smtClean="0"/>
              <a:pPr/>
              <a:t>41</a:t>
            </a:fld>
            <a:endParaRPr lang="en-US" altLang="en-US"/>
          </a:p>
        </p:txBody>
      </p:sp>
    </p:spTree>
    <p:extLst>
      <p:ext uri="{BB962C8B-B14F-4D97-AF65-F5344CB8AC3E}">
        <p14:creationId xmlns:p14="http://schemas.microsoft.com/office/powerpoint/2010/main" val="1021387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6955" indent="-291136">
              <a:defRPr>
                <a:solidFill>
                  <a:schemeClr val="tx1"/>
                </a:solidFill>
                <a:latin typeface="Garamond" panose="02020404030301010803" pitchFamily="18" charset="0"/>
              </a:defRPr>
            </a:lvl2pPr>
            <a:lvl3pPr marL="1164546" indent="-232909">
              <a:defRPr>
                <a:solidFill>
                  <a:schemeClr val="tx1"/>
                </a:solidFill>
                <a:latin typeface="Garamond" panose="02020404030301010803" pitchFamily="18" charset="0"/>
              </a:defRPr>
            </a:lvl3pPr>
            <a:lvl4pPr marL="1630366" indent="-232909">
              <a:defRPr>
                <a:solidFill>
                  <a:schemeClr val="tx1"/>
                </a:solidFill>
                <a:latin typeface="Garamond" panose="02020404030301010803" pitchFamily="18" charset="0"/>
              </a:defRPr>
            </a:lvl4pPr>
            <a:lvl5pPr marL="2096184" indent="-232909">
              <a:defRPr>
                <a:solidFill>
                  <a:schemeClr val="tx1"/>
                </a:solidFill>
                <a:latin typeface="Garamond" panose="02020404030301010803" pitchFamily="18" charset="0"/>
              </a:defRPr>
            </a:lvl5pPr>
            <a:lvl6pPr marL="2562002" indent="-232909" eaLnBrk="0" fontAlgn="base" hangingPunct="0">
              <a:spcBef>
                <a:spcPct val="0"/>
              </a:spcBef>
              <a:spcAft>
                <a:spcPct val="0"/>
              </a:spcAft>
              <a:defRPr>
                <a:solidFill>
                  <a:schemeClr val="tx1"/>
                </a:solidFill>
                <a:latin typeface="Garamond" panose="02020404030301010803" pitchFamily="18" charset="0"/>
              </a:defRPr>
            </a:lvl6pPr>
            <a:lvl7pPr marL="3027820" indent="-232909" eaLnBrk="0" fontAlgn="base" hangingPunct="0">
              <a:spcBef>
                <a:spcPct val="0"/>
              </a:spcBef>
              <a:spcAft>
                <a:spcPct val="0"/>
              </a:spcAft>
              <a:defRPr>
                <a:solidFill>
                  <a:schemeClr val="tx1"/>
                </a:solidFill>
                <a:latin typeface="Garamond" panose="02020404030301010803" pitchFamily="18" charset="0"/>
              </a:defRPr>
            </a:lvl7pPr>
            <a:lvl8pPr marL="3493639" indent="-232909" eaLnBrk="0" fontAlgn="base" hangingPunct="0">
              <a:spcBef>
                <a:spcPct val="0"/>
              </a:spcBef>
              <a:spcAft>
                <a:spcPct val="0"/>
              </a:spcAft>
              <a:defRPr>
                <a:solidFill>
                  <a:schemeClr val="tx1"/>
                </a:solidFill>
                <a:latin typeface="Garamond" panose="02020404030301010803" pitchFamily="18" charset="0"/>
              </a:defRPr>
            </a:lvl8pPr>
            <a:lvl9pPr marL="3959457" indent="-232909" eaLnBrk="0" fontAlgn="base" hangingPunct="0">
              <a:spcBef>
                <a:spcPct val="0"/>
              </a:spcBef>
              <a:spcAft>
                <a:spcPct val="0"/>
              </a:spcAft>
              <a:defRPr>
                <a:solidFill>
                  <a:schemeClr val="tx1"/>
                </a:solidFill>
                <a:latin typeface="Garamond" panose="02020404030301010803" pitchFamily="18" charset="0"/>
              </a:defRPr>
            </a:lvl9pPr>
          </a:lstStyle>
          <a:p>
            <a:fld id="{A398CF13-F781-4A66-9D3A-CFF84FD7CED3}" type="slidenum">
              <a:rPr lang="en-US" altLang="en-US" smtClean="0"/>
              <a:pPr/>
              <a:t>42</a:t>
            </a:fld>
            <a:endParaRPr lang="en-US" altLang="en-US"/>
          </a:p>
        </p:txBody>
      </p:sp>
    </p:spTree>
    <p:extLst>
      <p:ext uri="{BB962C8B-B14F-4D97-AF65-F5344CB8AC3E}">
        <p14:creationId xmlns:p14="http://schemas.microsoft.com/office/powerpoint/2010/main" val="2823535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43</a:t>
            </a:fld>
            <a:endParaRPr lang="en-US" dirty="0"/>
          </a:p>
        </p:txBody>
      </p:sp>
    </p:spTree>
    <p:extLst>
      <p:ext uri="{BB962C8B-B14F-4D97-AF65-F5344CB8AC3E}">
        <p14:creationId xmlns:p14="http://schemas.microsoft.com/office/powerpoint/2010/main" val="427590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44</a:t>
            </a:fld>
            <a:endParaRPr lang="en-US" dirty="0"/>
          </a:p>
        </p:txBody>
      </p:sp>
    </p:spTree>
    <p:extLst>
      <p:ext uri="{BB962C8B-B14F-4D97-AF65-F5344CB8AC3E}">
        <p14:creationId xmlns:p14="http://schemas.microsoft.com/office/powerpoint/2010/main" val="3502385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45</a:t>
            </a:fld>
            <a:endParaRPr lang="en-US" dirty="0"/>
          </a:p>
        </p:txBody>
      </p:sp>
    </p:spTree>
    <p:extLst>
      <p:ext uri="{BB962C8B-B14F-4D97-AF65-F5344CB8AC3E}">
        <p14:creationId xmlns:p14="http://schemas.microsoft.com/office/powerpoint/2010/main" val="618007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46</a:t>
            </a:fld>
            <a:endParaRPr lang="en-US" dirty="0"/>
          </a:p>
        </p:txBody>
      </p:sp>
    </p:spTree>
    <p:extLst>
      <p:ext uri="{BB962C8B-B14F-4D97-AF65-F5344CB8AC3E}">
        <p14:creationId xmlns:p14="http://schemas.microsoft.com/office/powerpoint/2010/main" val="3467222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47</a:t>
            </a:fld>
            <a:endParaRPr lang="en-US" dirty="0"/>
          </a:p>
        </p:txBody>
      </p:sp>
    </p:spTree>
    <p:extLst>
      <p:ext uri="{BB962C8B-B14F-4D97-AF65-F5344CB8AC3E}">
        <p14:creationId xmlns:p14="http://schemas.microsoft.com/office/powerpoint/2010/main" val="3719666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FEMA will assign a </a:t>
            </a:r>
            <a:r>
              <a:rPr lang="en-US" i="1" dirty="0"/>
              <a:t>Program Delivery Manager (PDMG)</a:t>
            </a:r>
            <a:r>
              <a:rPr lang="en-US" dirty="0"/>
              <a:t>–a single point-of-contact assigned to each applicant—who will provide assistance to the applicant throughout the application process. </a:t>
            </a:r>
          </a:p>
          <a:p>
            <a:endParaRPr lang="en-US" dirty="0"/>
          </a:p>
        </p:txBody>
      </p:sp>
      <p:sp>
        <p:nvSpPr>
          <p:cNvPr id="4" name="Slide Number Placeholder 3"/>
          <p:cNvSpPr>
            <a:spLocks noGrp="1"/>
          </p:cNvSpPr>
          <p:nvPr>
            <p:ph type="sldNum" sz="quarter" idx="10"/>
          </p:nvPr>
        </p:nvSpPr>
        <p:spPr/>
        <p:txBody>
          <a:bodyPr/>
          <a:lstStyle/>
          <a:p>
            <a:fld id="{A7D0B141-3ED8-442D-93C0-1740E9543DAA}" type="slidenum">
              <a:rPr lang="en-US" smtClean="0"/>
              <a:t>48</a:t>
            </a:fld>
            <a:endParaRPr lang="en-US"/>
          </a:p>
        </p:txBody>
      </p:sp>
    </p:spTree>
    <p:extLst>
      <p:ext uri="{BB962C8B-B14F-4D97-AF65-F5344CB8AC3E}">
        <p14:creationId xmlns:p14="http://schemas.microsoft.com/office/powerpoint/2010/main" val="1178976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r>
              <a:rPr lang="en-US" dirty="0"/>
              <a:t>The PDMG will conduct an </a:t>
            </a:r>
            <a:r>
              <a:rPr lang="en-US" i="1" dirty="0"/>
              <a:t>Exploratory Call </a:t>
            </a:r>
            <a:r>
              <a:rPr lang="en-US" dirty="0"/>
              <a:t>with assigned applicant representatives to obtain general information about the applicant and its disaster impacts, and to explain next steps. </a:t>
            </a:r>
          </a:p>
          <a:p>
            <a:endParaRPr lang="en-US" dirty="0"/>
          </a:p>
          <a:p>
            <a:r>
              <a:rPr lang="en-US" dirty="0"/>
              <a:t> Applicant representatives should be prepared to discuss impacts and provide the names of counterparts who may be involved. </a:t>
            </a:r>
          </a:p>
          <a:p>
            <a:endParaRPr lang="en-US" dirty="0"/>
          </a:p>
          <a:p>
            <a:r>
              <a:rPr lang="en-US" dirty="0"/>
              <a:t>Applicant representatives will learn more about the PA Grants Portal, the online database used to manage grant applications and upload required documents. </a:t>
            </a:r>
          </a:p>
          <a:p>
            <a:endParaRPr lang="en-US" dirty="0"/>
          </a:p>
          <a:p>
            <a:endParaRPr lang="en-US" dirty="0"/>
          </a:p>
        </p:txBody>
      </p:sp>
      <p:sp>
        <p:nvSpPr>
          <p:cNvPr id="4" name="Slide Number Placeholder 3"/>
          <p:cNvSpPr>
            <a:spLocks noGrp="1"/>
          </p:cNvSpPr>
          <p:nvPr>
            <p:ph type="sldNum" sz="quarter" idx="10"/>
          </p:nvPr>
        </p:nvSpPr>
        <p:spPr/>
        <p:txBody>
          <a:bodyPr/>
          <a:lstStyle/>
          <a:p>
            <a:fld id="{A7D0B141-3ED8-442D-93C0-1740E9543DAA}" type="slidenum">
              <a:rPr lang="en-US" smtClean="0"/>
              <a:t>49</a:t>
            </a:fld>
            <a:endParaRPr lang="en-US"/>
          </a:p>
        </p:txBody>
      </p:sp>
    </p:spTree>
    <p:extLst>
      <p:ext uri="{BB962C8B-B14F-4D97-AF65-F5344CB8AC3E}">
        <p14:creationId xmlns:p14="http://schemas.microsoft.com/office/powerpoint/2010/main" val="99400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0B141-3ED8-442D-93C0-1740E9543DAA}" type="slidenum">
              <a:rPr lang="en-US" smtClean="0"/>
              <a:t>5</a:t>
            </a:fld>
            <a:endParaRPr lang="en-US"/>
          </a:p>
        </p:txBody>
      </p:sp>
    </p:spTree>
    <p:extLst>
      <p:ext uri="{BB962C8B-B14F-4D97-AF65-F5344CB8AC3E}">
        <p14:creationId xmlns:p14="http://schemas.microsoft.com/office/powerpoint/2010/main" val="991916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0B141-3ED8-442D-93C0-1740E9543DAA}" type="slidenum">
              <a:rPr lang="en-US" smtClean="0"/>
              <a:t>50</a:t>
            </a:fld>
            <a:endParaRPr lang="en-US"/>
          </a:p>
        </p:txBody>
      </p:sp>
    </p:spTree>
    <p:extLst>
      <p:ext uri="{BB962C8B-B14F-4D97-AF65-F5344CB8AC3E}">
        <p14:creationId xmlns:p14="http://schemas.microsoft.com/office/powerpoint/2010/main" val="2317011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Standard and specialized inspections are arranged by the FEMA Site Inspection Task Force Leader, in coordination with the PDMG and the applicant.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D0B141-3ED8-442D-93C0-1740E9543DAA}" type="slidenum">
              <a:rPr lang="en-US" smtClean="0"/>
              <a:t>51</a:t>
            </a:fld>
            <a:endParaRPr lang="en-US"/>
          </a:p>
        </p:txBody>
      </p:sp>
    </p:spTree>
    <p:extLst>
      <p:ext uri="{BB962C8B-B14F-4D97-AF65-F5344CB8AC3E}">
        <p14:creationId xmlns:p14="http://schemas.microsoft.com/office/powerpoint/2010/main" val="1638966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52</a:t>
            </a:fld>
            <a:endParaRPr lang="en-US" dirty="0"/>
          </a:p>
        </p:txBody>
      </p:sp>
    </p:spTree>
    <p:extLst>
      <p:ext uri="{BB962C8B-B14F-4D97-AF65-F5344CB8AC3E}">
        <p14:creationId xmlns:p14="http://schemas.microsoft.com/office/powerpoint/2010/main" val="1176453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Consolidated Resource Centers, which are centralized locations where subject matter experts are staffed to process grant applications across multiple disasters-</a:t>
            </a:r>
            <a:r>
              <a:rPr lang="en-US" baseline="0" dirty="0"/>
              <a:t> so essentially, projects will be written the same in Texas as they are Oregon and Nebraska.  </a:t>
            </a:r>
          </a:p>
          <a:p>
            <a:endParaRPr lang="en-US" baseline="0" dirty="0"/>
          </a:p>
          <a:p>
            <a:r>
              <a:rPr lang="en-US" baseline="0" dirty="0"/>
              <a:t>There shouldn’t be delineation in project quality depending on who is staffing the Joint Field Office. </a:t>
            </a:r>
            <a:endParaRPr lang="en-US" dirty="0"/>
          </a:p>
        </p:txBody>
      </p:sp>
      <p:sp>
        <p:nvSpPr>
          <p:cNvPr id="4" name="Slide Number Placeholder 3"/>
          <p:cNvSpPr>
            <a:spLocks noGrp="1"/>
          </p:cNvSpPr>
          <p:nvPr>
            <p:ph type="sldNum" sz="quarter" idx="10"/>
          </p:nvPr>
        </p:nvSpPr>
        <p:spPr/>
        <p:txBody>
          <a:bodyPr/>
          <a:lstStyle/>
          <a:p>
            <a:fld id="{A7D0B141-3ED8-442D-93C0-1740E9543DAA}" type="slidenum">
              <a:rPr lang="en-US" smtClean="0"/>
              <a:t>53</a:t>
            </a:fld>
            <a:endParaRPr lang="en-US"/>
          </a:p>
        </p:txBody>
      </p:sp>
    </p:spTree>
    <p:extLst>
      <p:ext uri="{BB962C8B-B14F-4D97-AF65-F5344CB8AC3E}">
        <p14:creationId xmlns:p14="http://schemas.microsoft.com/office/powerpoint/2010/main" val="1532630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54</a:t>
            </a:fld>
            <a:endParaRPr lang="en-US" dirty="0"/>
          </a:p>
        </p:txBody>
      </p:sp>
    </p:spTree>
    <p:extLst>
      <p:ext uri="{BB962C8B-B14F-4D97-AF65-F5344CB8AC3E}">
        <p14:creationId xmlns:p14="http://schemas.microsoft.com/office/powerpoint/2010/main" val="23279836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55</a:t>
            </a:fld>
            <a:endParaRPr lang="en-US" dirty="0"/>
          </a:p>
        </p:txBody>
      </p:sp>
    </p:spTree>
    <p:extLst>
      <p:ext uri="{BB962C8B-B14F-4D97-AF65-F5344CB8AC3E}">
        <p14:creationId xmlns:p14="http://schemas.microsoft.com/office/powerpoint/2010/main" val="8212015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56</a:t>
            </a:fld>
            <a:endParaRPr lang="en-US" dirty="0"/>
          </a:p>
        </p:txBody>
      </p:sp>
    </p:spTree>
    <p:extLst>
      <p:ext uri="{BB962C8B-B14F-4D97-AF65-F5344CB8AC3E}">
        <p14:creationId xmlns:p14="http://schemas.microsoft.com/office/powerpoint/2010/main" val="2967293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57</a:t>
            </a:fld>
            <a:endParaRPr lang="en-US" dirty="0"/>
          </a:p>
        </p:txBody>
      </p:sp>
    </p:spTree>
    <p:extLst>
      <p:ext uri="{BB962C8B-B14F-4D97-AF65-F5344CB8AC3E}">
        <p14:creationId xmlns:p14="http://schemas.microsoft.com/office/powerpoint/2010/main" val="2906375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58</a:t>
            </a:fld>
            <a:endParaRPr lang="en-US" dirty="0"/>
          </a:p>
        </p:txBody>
      </p:sp>
    </p:spTree>
    <p:extLst>
      <p:ext uri="{BB962C8B-B14F-4D97-AF65-F5344CB8AC3E}">
        <p14:creationId xmlns:p14="http://schemas.microsoft.com/office/powerpoint/2010/main" val="26508511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59441A9F-717F-41E5-84E3-DD7066665729}" type="slidenum">
              <a:rPr lang="en-US" smtClean="0"/>
              <a:pPr/>
              <a:t>59</a:t>
            </a:fld>
            <a:endParaRPr lang="en-US" dirty="0"/>
          </a:p>
        </p:txBody>
      </p:sp>
    </p:spTree>
    <p:extLst>
      <p:ext uri="{BB962C8B-B14F-4D97-AF65-F5344CB8AC3E}">
        <p14:creationId xmlns:p14="http://schemas.microsoft.com/office/powerpoint/2010/main" val="248756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RPA deadline extended from June 2 to June 28 </a:t>
            </a:r>
          </a:p>
        </p:txBody>
      </p:sp>
      <p:sp>
        <p:nvSpPr>
          <p:cNvPr id="4" name="Slide Number Placeholder 3"/>
          <p:cNvSpPr>
            <a:spLocks noGrp="1"/>
          </p:cNvSpPr>
          <p:nvPr>
            <p:ph type="sldNum" sz="quarter" idx="10"/>
          </p:nvPr>
        </p:nvSpPr>
        <p:spPr/>
        <p:txBody>
          <a:bodyPr/>
          <a:lstStyle/>
          <a:p>
            <a:fld id="{59441A9F-717F-41E5-84E3-DD7066665729}" type="slidenum">
              <a:rPr lang="en-US" smtClean="0"/>
              <a:t>6</a:t>
            </a:fld>
            <a:endParaRPr lang="en-US"/>
          </a:p>
        </p:txBody>
      </p:sp>
    </p:spTree>
    <p:extLst>
      <p:ext uri="{BB962C8B-B14F-4D97-AF65-F5344CB8AC3E}">
        <p14:creationId xmlns:p14="http://schemas.microsoft.com/office/powerpoint/2010/main" val="15581022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441A9F-717F-41E5-84E3-DD7066665729}" type="slidenum">
              <a:rPr lang="en-US" smtClean="0"/>
              <a:t>60</a:t>
            </a:fld>
            <a:endParaRPr lang="en-US"/>
          </a:p>
        </p:txBody>
      </p:sp>
    </p:spTree>
    <p:extLst>
      <p:ext uri="{BB962C8B-B14F-4D97-AF65-F5344CB8AC3E}">
        <p14:creationId xmlns:p14="http://schemas.microsoft.com/office/powerpoint/2010/main" val="416588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9441A9F-717F-41E5-84E3-DD7066665729}" type="slidenum">
              <a:rPr lang="en-US" smtClean="0"/>
              <a:pPr/>
              <a:t>7</a:t>
            </a:fld>
            <a:endParaRPr lang="en-US" dirty="0"/>
          </a:p>
        </p:txBody>
      </p:sp>
    </p:spTree>
    <p:extLst>
      <p:ext uri="{BB962C8B-B14F-4D97-AF65-F5344CB8AC3E}">
        <p14:creationId xmlns:p14="http://schemas.microsoft.com/office/powerpoint/2010/main" val="204273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9441A9F-717F-41E5-84E3-DD7066665729}" type="slidenum">
              <a:rPr lang="en-US" smtClean="0"/>
              <a:t>8</a:t>
            </a:fld>
            <a:endParaRPr lang="en-US" dirty="0"/>
          </a:p>
        </p:txBody>
      </p:sp>
    </p:spTree>
    <p:extLst>
      <p:ext uri="{BB962C8B-B14F-4D97-AF65-F5344CB8AC3E}">
        <p14:creationId xmlns:p14="http://schemas.microsoft.com/office/powerpoint/2010/main" val="235988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41A9F-717F-41E5-84E3-DD7066665729}" type="slidenum">
              <a:rPr lang="en-US" smtClean="0"/>
              <a:t>9</a:t>
            </a:fld>
            <a:endParaRPr lang="en-US" dirty="0"/>
          </a:p>
        </p:txBody>
      </p:sp>
    </p:spTree>
    <p:extLst>
      <p:ext uri="{BB962C8B-B14F-4D97-AF65-F5344CB8AC3E}">
        <p14:creationId xmlns:p14="http://schemas.microsoft.com/office/powerpoint/2010/main" val="200649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476596-54E1-4F9A-A82F-67DAB59253B8}"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05070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F5CFD-0DA0-4A1E-B057-B502C967B4CC}" type="datetime1">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116921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7C4883-6DEE-450B-94D2-71362E2AAA73}" type="datetime1">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173608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85CB9-9DFE-4BF8-B4E3-2D2D66E3AAD4}"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266108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E3B144-0003-4121-BF50-5E1E60CA4696}"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50038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1">
                <a:solidFill>
                  <a:srgbClr val="00607F"/>
                </a:solidFill>
                <a:latin typeface="Arial" panose="020B0604020202020204" pitchFamily="34" charset="0"/>
                <a:cs typeface="Arial" panose="020B0604020202020204" pitchFamily="34" charset="0"/>
              </a:defRPr>
            </a:lvl1pPr>
          </a:lstStyle>
          <a:p>
            <a:r>
              <a:rPr lang="en-US" dirty="0"/>
              <a:t>HEADLINE</a:t>
            </a:r>
          </a:p>
        </p:txBody>
      </p:sp>
      <p:sp>
        <p:nvSpPr>
          <p:cNvPr id="3" name="Content Placeholder 2"/>
          <p:cNvSpPr>
            <a:spLocks noGrp="1"/>
          </p:cNvSpPr>
          <p:nvPr>
            <p:ph idx="1" hasCustomPrompt="1"/>
          </p:nvPr>
        </p:nvSpPr>
        <p:spPr/>
        <p:txBody>
          <a:bodyPr>
            <a:normAutofit/>
          </a:bodyPr>
          <a:lstStyle>
            <a:lvl1pPr>
              <a:defRPr sz="1800">
                <a:solidFill>
                  <a:srgbClr val="00607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Body Text</a:t>
            </a:r>
          </a:p>
        </p:txBody>
      </p:sp>
      <p:sp>
        <p:nvSpPr>
          <p:cNvPr id="4" name="Date Placeholder 3"/>
          <p:cNvSpPr>
            <a:spLocks noGrp="1"/>
          </p:cNvSpPr>
          <p:nvPr>
            <p:ph type="dt" sz="half" idx="10"/>
          </p:nvPr>
        </p:nvSpPr>
        <p:spPr/>
        <p:txBody>
          <a:bodyPr/>
          <a:lstStyle/>
          <a:p>
            <a:fld id="{73162B7A-5215-4D0B-93B2-C31102C08C48}"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58715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26EF8E-63D2-4596-8D9E-8683B39F949A}" type="datetime1">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67503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BC855B-7B37-4D47-BE88-4CAA2E921D0C}" type="datetime1">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143683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A1042-C625-4DB9-9493-DF0C517DA2CF}"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39386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A2F319-5325-49BE-B0BA-48F24F91FDC9}" type="datetime1">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3126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46EE66-E0F1-4EAB-8D49-721E2B54E9F8}" type="datetime1">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397153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E0F3B3-9B8E-46DB-85BB-155DFC1376FF}" type="datetime1">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42641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F3D751-E05B-4667-BEB1-8BB24F2F9B88}" type="datetime1">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6E7E-896E-4FA5-B572-569619D81C84}" type="slidenum">
              <a:rPr lang="en-US" smtClean="0"/>
              <a:t>‹#›</a:t>
            </a:fld>
            <a:endParaRPr lang="en-US"/>
          </a:p>
        </p:txBody>
      </p:sp>
    </p:spTree>
    <p:extLst>
      <p:ext uri="{BB962C8B-B14F-4D97-AF65-F5344CB8AC3E}">
        <p14:creationId xmlns:p14="http://schemas.microsoft.com/office/powerpoint/2010/main" val="187364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6BA07-DF01-459D-8ED2-140BBBA83282}" type="datetime1">
              <a:rPr lang="en-US" smtClean="0"/>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6E7E-896E-4FA5-B572-569619D81C84}" type="slidenum">
              <a:rPr lang="en-US" smtClean="0"/>
              <a:t>‹#›</a:t>
            </a:fld>
            <a:endParaRPr lang="en-US"/>
          </a:p>
        </p:txBody>
      </p:sp>
    </p:spTree>
    <p:extLst>
      <p:ext uri="{BB962C8B-B14F-4D97-AF65-F5344CB8AC3E}">
        <p14:creationId xmlns:p14="http://schemas.microsoft.com/office/powerpoint/2010/main" val="2263945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s://www.fema.gov/sites/default/files/documents/fema_schedule-of-equipment-rates_2023.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ema.gov/news-release/2020/03/20/procurement-under-grants-under-exigent-or-emergency-circumstanc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hyperlink" Target="mailto:support.pagrants@fema.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nema.nebraska.gov/recovery/public-assistance"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9.xml.rels><?xml version="1.0" encoding="UTF-8" standalone="yes"?>
<Relationships xmlns="http://schemas.openxmlformats.org/package/2006/relationships"><Relationship Id="rId3" Type="http://schemas.openxmlformats.org/officeDocument/2006/relationships/hyperlink" Target="mailto:nema.publicassistance@nebraska.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476381" y="1717848"/>
            <a:ext cx="7261041" cy="1708160"/>
          </a:xfrm>
          <a:prstGeom prst="rect">
            <a:avLst/>
          </a:prstGeom>
          <a:noFill/>
        </p:spPr>
        <p:txBody>
          <a:bodyPr wrap="square" rtlCol="0" anchor="ctr" anchorCtr="0">
            <a:spAutoFit/>
          </a:bodyPr>
          <a:lstStyle/>
          <a:p>
            <a:r>
              <a:rPr lang="en-US" sz="6000" b="1" dirty="0">
                <a:solidFill>
                  <a:srgbClr val="00607F"/>
                </a:solidFill>
                <a:cs typeface="Arial" panose="020B0604020202020204" pitchFamily="34" charset="0"/>
              </a:rPr>
              <a:t>DR- 4868</a:t>
            </a:r>
          </a:p>
          <a:p>
            <a:r>
              <a:rPr lang="en-US" sz="4500" b="1" dirty="0">
                <a:solidFill>
                  <a:srgbClr val="00607F"/>
                </a:solidFill>
                <a:cs typeface="Arial" panose="020B0604020202020204" pitchFamily="34" charset="0"/>
              </a:rPr>
              <a:t>Public Assistance</a:t>
            </a:r>
          </a:p>
        </p:txBody>
      </p:sp>
      <p:sp>
        <p:nvSpPr>
          <p:cNvPr id="6" name="TextBox 5"/>
          <p:cNvSpPr txBox="1"/>
          <p:nvPr/>
        </p:nvSpPr>
        <p:spPr>
          <a:xfrm>
            <a:off x="1513432" y="693027"/>
            <a:ext cx="7043964" cy="276999"/>
          </a:xfrm>
          <a:prstGeom prst="rect">
            <a:avLst/>
          </a:prstGeom>
          <a:noFill/>
        </p:spPr>
        <p:txBody>
          <a:bodyPr wrap="square" rtlCol="0" anchor="ctr" anchorCtr="0">
            <a:spAutoFit/>
          </a:bodyPr>
          <a:lstStyle/>
          <a:p>
            <a:r>
              <a:rPr lang="en-US" sz="1200" b="1" dirty="0">
                <a:solidFill>
                  <a:srgbClr val="00607F"/>
                </a:solidFill>
                <a:latin typeface="Arial" panose="020B0604020202020204" pitchFamily="34" charset="0"/>
                <a:cs typeface="Arial" panose="020B0604020202020204" pitchFamily="34" charset="0"/>
              </a:rPr>
              <a:t>NEBRASKA EMERGENCY MANAGEMENT AGENCY</a:t>
            </a:r>
          </a:p>
        </p:txBody>
      </p:sp>
    </p:spTree>
    <p:extLst>
      <p:ext uri="{BB962C8B-B14F-4D97-AF65-F5344CB8AC3E}">
        <p14:creationId xmlns:p14="http://schemas.microsoft.com/office/powerpoint/2010/main" val="138745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Facility Eligibility</a:t>
            </a:r>
            <a:br>
              <a:rPr lang="en-US" sz="2800" dirty="0"/>
            </a:br>
            <a:r>
              <a:rPr lang="en-US" sz="1800" dirty="0"/>
              <a:t>PAPPG v.5 pages 59-74</a:t>
            </a:r>
            <a:endParaRPr lang="en-US" sz="2800" dirty="0"/>
          </a:p>
        </p:txBody>
      </p:sp>
      <p:sp>
        <p:nvSpPr>
          <p:cNvPr id="3" name="Content Placeholder 2"/>
          <p:cNvSpPr>
            <a:spLocks noGrp="1"/>
          </p:cNvSpPr>
          <p:nvPr>
            <p:ph idx="1"/>
          </p:nvPr>
        </p:nvSpPr>
        <p:spPr>
          <a:xfrm>
            <a:off x="152400" y="1417638"/>
            <a:ext cx="5715000" cy="4572000"/>
          </a:xfrm>
        </p:spPr>
        <p:txBody>
          <a:bodyPr>
            <a:normAutofit lnSpcReduction="10000"/>
          </a:bodyPr>
          <a:lstStyle/>
          <a:p>
            <a:pPr>
              <a:lnSpc>
                <a:spcPct val="150000"/>
              </a:lnSpc>
              <a:spcAft>
                <a:spcPct val="0"/>
              </a:spcAft>
            </a:pPr>
            <a:r>
              <a:rPr lang="en-US" altLang="en-US" dirty="0">
                <a:solidFill>
                  <a:schemeClr val="accent1">
                    <a:lumMod val="50000"/>
                  </a:schemeClr>
                </a:solidFill>
              </a:rPr>
              <a:t>Facility:</a:t>
            </a:r>
          </a:p>
          <a:p>
            <a:pPr lvl="1">
              <a:lnSpc>
                <a:spcPct val="110000"/>
              </a:lnSpc>
              <a:spcBef>
                <a:spcPts val="0"/>
              </a:spcBef>
              <a:spcAft>
                <a:spcPct val="0"/>
              </a:spcAft>
            </a:pPr>
            <a:r>
              <a:rPr lang="en-US" altLang="en-US" dirty="0">
                <a:solidFill>
                  <a:schemeClr val="accent1">
                    <a:lumMod val="50000"/>
                  </a:schemeClr>
                </a:solidFill>
              </a:rPr>
              <a:t>Buildings, works, systems, or equipment owned by an eligible applicant</a:t>
            </a:r>
          </a:p>
          <a:p>
            <a:pPr indent="-285750">
              <a:lnSpc>
                <a:spcPct val="150000"/>
              </a:lnSpc>
              <a:spcAft>
                <a:spcPct val="0"/>
              </a:spcAft>
            </a:pPr>
            <a:r>
              <a:rPr lang="en-US" altLang="en-US" dirty="0">
                <a:solidFill>
                  <a:schemeClr val="accent1">
                    <a:lumMod val="50000"/>
                  </a:schemeClr>
                </a:solidFill>
              </a:rPr>
              <a:t>To be eligible:</a:t>
            </a:r>
          </a:p>
          <a:p>
            <a:pPr lvl="1">
              <a:spcAft>
                <a:spcPct val="0"/>
              </a:spcAft>
            </a:pPr>
            <a:r>
              <a:rPr lang="en-US" altLang="en-US" dirty="0">
                <a:solidFill>
                  <a:schemeClr val="accent1">
                    <a:lumMod val="50000"/>
                  </a:schemeClr>
                </a:solidFill>
              </a:rPr>
              <a:t>Damage/Costs must be disaster related</a:t>
            </a:r>
          </a:p>
          <a:p>
            <a:pPr lvl="1">
              <a:spcAft>
                <a:spcPct val="0"/>
              </a:spcAft>
            </a:pPr>
            <a:r>
              <a:rPr lang="en-US" altLang="en-US" dirty="0">
                <a:solidFill>
                  <a:schemeClr val="accent1">
                    <a:lumMod val="50000"/>
                  </a:schemeClr>
                </a:solidFill>
              </a:rPr>
              <a:t>Damage must be properly identified and documented within the allotted time frame</a:t>
            </a:r>
          </a:p>
          <a:p>
            <a:pPr lvl="1">
              <a:spcAft>
                <a:spcPct val="0"/>
              </a:spcAft>
            </a:pPr>
            <a:r>
              <a:rPr lang="en-US" altLang="en-US" dirty="0">
                <a:solidFill>
                  <a:schemeClr val="accent1">
                    <a:lumMod val="50000"/>
                  </a:schemeClr>
                </a:solidFill>
              </a:rPr>
              <a:t>Facility must be the legal responsibility of an eligible applicant</a:t>
            </a:r>
          </a:p>
          <a:p>
            <a:pPr lvl="1">
              <a:spcAft>
                <a:spcPct val="0"/>
              </a:spcAft>
            </a:pPr>
            <a:r>
              <a:rPr lang="en-US" altLang="en-US" dirty="0">
                <a:solidFill>
                  <a:schemeClr val="accent1">
                    <a:lumMod val="50000"/>
                  </a:schemeClr>
                </a:solidFill>
              </a:rPr>
              <a:t>Facility must have been in active use at the time of the disaster</a:t>
            </a:r>
          </a:p>
          <a:p>
            <a:pPr lvl="1">
              <a:spcAft>
                <a:spcPct val="0"/>
              </a:spcAft>
            </a:pPr>
            <a:r>
              <a:rPr lang="en-US" altLang="en-US" dirty="0">
                <a:solidFill>
                  <a:schemeClr val="accent1">
                    <a:lumMod val="50000"/>
                  </a:schemeClr>
                </a:solidFill>
              </a:rPr>
              <a:t>Facility must be in the designated disaster area</a:t>
            </a:r>
          </a:p>
          <a:p>
            <a:pPr lvl="1">
              <a:spcAft>
                <a:spcPct val="0"/>
              </a:spcAft>
            </a:pPr>
            <a:r>
              <a:rPr lang="en-US" dirty="0">
                <a:solidFill>
                  <a:schemeClr val="accent1">
                    <a:lumMod val="50000"/>
                  </a:schemeClr>
                </a:solidFill>
              </a:rPr>
              <a:t>If the facility is under the specific authority of another Federal agency, FEMA does not provide funding to restore the facility.</a:t>
            </a:r>
          </a:p>
        </p:txBody>
      </p:sp>
      <p:pic>
        <p:nvPicPr>
          <p:cNvPr id="4" name="Picture 3"/>
          <p:cNvPicPr>
            <a:picLocks noChangeAspect="1"/>
          </p:cNvPicPr>
          <p:nvPr/>
        </p:nvPicPr>
        <p:blipFill>
          <a:blip r:embed="rId3"/>
          <a:stretch>
            <a:fillRect/>
          </a:stretch>
        </p:blipFill>
        <p:spPr>
          <a:xfrm>
            <a:off x="4874529" y="2057400"/>
            <a:ext cx="4648557" cy="2568758"/>
          </a:xfrm>
          <a:prstGeom prst="rect">
            <a:avLst/>
          </a:prstGeom>
        </p:spPr>
      </p:pic>
      <p:sp>
        <p:nvSpPr>
          <p:cNvPr id="5" name="Date Placeholder 4">
            <a:extLst>
              <a:ext uri="{FF2B5EF4-FFF2-40B4-BE49-F238E27FC236}">
                <a16:creationId xmlns:a16="http://schemas.microsoft.com/office/drawing/2014/main" id="{CE5FA74D-FA79-E368-BF41-B5A062F3CEEA}"/>
              </a:ext>
            </a:extLst>
          </p:cNvPr>
          <p:cNvSpPr>
            <a:spLocks noGrp="1"/>
          </p:cNvSpPr>
          <p:nvPr>
            <p:ph type="dt" sz="half" idx="10"/>
          </p:nvPr>
        </p:nvSpPr>
        <p:spPr/>
        <p:txBody>
          <a:bodyPr/>
          <a:lstStyle/>
          <a:p>
            <a:fld id="{8F607EAE-4100-4865-B706-7E0A0667035A}" type="datetime1">
              <a:rPr lang="en-US" smtClean="0"/>
              <a:t>6/2/2025</a:t>
            </a:fld>
            <a:endParaRPr lang="en-US" dirty="0"/>
          </a:p>
        </p:txBody>
      </p:sp>
    </p:spTree>
    <p:extLst>
      <p:ext uri="{BB962C8B-B14F-4D97-AF65-F5344CB8AC3E}">
        <p14:creationId xmlns:p14="http://schemas.microsoft.com/office/powerpoint/2010/main" val="349575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Work Eligibility</a:t>
            </a:r>
            <a:br>
              <a:rPr lang="en-US" sz="2800" dirty="0"/>
            </a:br>
            <a:r>
              <a:rPr lang="en-US" sz="1800" dirty="0"/>
              <a:t>PAPPG v.5 pages 59-74</a:t>
            </a:r>
          </a:p>
        </p:txBody>
      </p:sp>
      <p:sp>
        <p:nvSpPr>
          <p:cNvPr id="3" name="Content Placeholder 2"/>
          <p:cNvSpPr>
            <a:spLocks noGrp="1"/>
          </p:cNvSpPr>
          <p:nvPr>
            <p:ph idx="1"/>
          </p:nvPr>
        </p:nvSpPr>
        <p:spPr>
          <a:xfrm>
            <a:off x="457200" y="1600200"/>
            <a:ext cx="5105400" cy="4525963"/>
          </a:xfrm>
        </p:spPr>
        <p:txBody>
          <a:bodyPr>
            <a:noAutofit/>
          </a:bodyPr>
          <a:lstStyle/>
          <a:p>
            <a:r>
              <a:rPr lang="en-US" dirty="0">
                <a:solidFill>
                  <a:schemeClr val="accent1">
                    <a:lumMod val="50000"/>
                  </a:schemeClr>
                </a:solidFill>
              </a:rPr>
              <a:t>To be eligible:</a:t>
            </a:r>
          </a:p>
          <a:p>
            <a:pPr lvl="1"/>
            <a:r>
              <a:rPr lang="en-US" dirty="0">
                <a:solidFill>
                  <a:schemeClr val="accent1">
                    <a:lumMod val="50000"/>
                  </a:schemeClr>
                </a:solidFill>
              </a:rPr>
              <a:t>Work must be required as a result of the declared incident</a:t>
            </a:r>
          </a:p>
          <a:p>
            <a:pPr lvl="1"/>
            <a:r>
              <a:rPr lang="en-US" dirty="0">
                <a:solidFill>
                  <a:schemeClr val="accent1">
                    <a:lumMod val="50000"/>
                  </a:schemeClr>
                </a:solidFill>
              </a:rPr>
              <a:t>Be located within the designated area </a:t>
            </a:r>
          </a:p>
          <a:p>
            <a:pPr lvl="1"/>
            <a:r>
              <a:rPr lang="en-US" dirty="0">
                <a:solidFill>
                  <a:schemeClr val="accent1">
                    <a:lumMod val="50000"/>
                  </a:schemeClr>
                </a:solidFill>
              </a:rPr>
              <a:t>Be the legal responsibility of an eligible applicant</a:t>
            </a:r>
          </a:p>
          <a:p>
            <a:pPr lvl="1"/>
            <a:r>
              <a:rPr lang="en-US" dirty="0">
                <a:solidFill>
                  <a:schemeClr val="accent1">
                    <a:lumMod val="50000"/>
                  </a:schemeClr>
                </a:solidFill>
              </a:rPr>
              <a:t>Permanent Work (Categories C–G) must restore a facility to its pre-disaster design (size and capacity) and function in accordance with applicable codes and standards.</a:t>
            </a:r>
          </a:p>
          <a:p>
            <a:r>
              <a:rPr lang="en-US" dirty="0">
                <a:solidFill>
                  <a:schemeClr val="accent1">
                    <a:lumMod val="50000"/>
                  </a:schemeClr>
                </a:solidFill>
              </a:rPr>
              <a:t>Note: work must be reasonable, completed in a timely manner, and comply with all Federal, State, and local laws and regulations</a:t>
            </a:r>
          </a:p>
        </p:txBody>
      </p:sp>
      <p:pic>
        <p:nvPicPr>
          <p:cNvPr id="4" name="Picture 3"/>
          <p:cNvPicPr>
            <a:picLocks noChangeAspect="1"/>
          </p:cNvPicPr>
          <p:nvPr/>
        </p:nvPicPr>
        <p:blipFill>
          <a:blip r:embed="rId3"/>
          <a:stretch>
            <a:fillRect/>
          </a:stretch>
        </p:blipFill>
        <p:spPr>
          <a:xfrm>
            <a:off x="5033096" y="1600200"/>
            <a:ext cx="4412655" cy="2438400"/>
          </a:xfrm>
          <a:prstGeom prst="rect">
            <a:avLst/>
          </a:prstGeom>
        </p:spPr>
      </p:pic>
      <p:sp>
        <p:nvSpPr>
          <p:cNvPr id="5" name="Date Placeholder 4">
            <a:extLst>
              <a:ext uri="{FF2B5EF4-FFF2-40B4-BE49-F238E27FC236}">
                <a16:creationId xmlns:a16="http://schemas.microsoft.com/office/drawing/2014/main" id="{1420DE3B-DC8B-4966-8239-B315A25B71A8}"/>
              </a:ext>
            </a:extLst>
          </p:cNvPr>
          <p:cNvSpPr>
            <a:spLocks noGrp="1"/>
          </p:cNvSpPr>
          <p:nvPr>
            <p:ph type="dt" sz="half" idx="10"/>
          </p:nvPr>
        </p:nvSpPr>
        <p:spPr/>
        <p:txBody>
          <a:bodyPr/>
          <a:lstStyle/>
          <a:p>
            <a:fld id="{8462D8EC-92DB-41E9-AFC8-C764FF70B931}" type="datetime1">
              <a:rPr lang="en-US" smtClean="0"/>
              <a:t>6/2/2025</a:t>
            </a:fld>
            <a:endParaRPr lang="en-US" dirty="0"/>
          </a:p>
        </p:txBody>
      </p:sp>
    </p:spTree>
    <p:extLst>
      <p:ext uri="{BB962C8B-B14F-4D97-AF65-F5344CB8AC3E}">
        <p14:creationId xmlns:p14="http://schemas.microsoft.com/office/powerpoint/2010/main" val="187815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EB85-E666-459B-9200-2BC329787C0F}"/>
              </a:ext>
            </a:extLst>
          </p:cNvPr>
          <p:cNvSpPr>
            <a:spLocks noGrp="1"/>
          </p:cNvSpPr>
          <p:nvPr>
            <p:ph type="title"/>
          </p:nvPr>
        </p:nvSpPr>
        <p:spPr>
          <a:xfrm>
            <a:off x="457200" y="274638"/>
            <a:ext cx="8229600" cy="639762"/>
          </a:xfrm>
        </p:spPr>
        <p:txBody>
          <a:bodyPr/>
          <a:lstStyle/>
          <a:p>
            <a:r>
              <a:rPr lang="en-US" dirty="0"/>
              <a:t>Work Eligibility- Potential Concerns</a:t>
            </a:r>
          </a:p>
        </p:txBody>
      </p:sp>
      <p:sp>
        <p:nvSpPr>
          <p:cNvPr id="3" name="Content Placeholder 2">
            <a:extLst>
              <a:ext uri="{FF2B5EF4-FFF2-40B4-BE49-F238E27FC236}">
                <a16:creationId xmlns:a16="http://schemas.microsoft.com/office/drawing/2014/main" id="{EC6E3DF9-1D47-4193-B357-27F774C95C7B}"/>
              </a:ext>
            </a:extLst>
          </p:cNvPr>
          <p:cNvSpPr>
            <a:spLocks noGrp="1"/>
          </p:cNvSpPr>
          <p:nvPr>
            <p:ph idx="1"/>
          </p:nvPr>
        </p:nvSpPr>
        <p:spPr>
          <a:xfrm>
            <a:off x="457200" y="914400"/>
            <a:ext cx="8229600" cy="5211763"/>
          </a:xfrm>
        </p:spPr>
        <p:txBody>
          <a:bodyPr>
            <a:normAutofit fontScale="92500" lnSpcReduction="10000"/>
          </a:bodyPr>
          <a:lstStyle/>
          <a:p>
            <a:r>
              <a:rPr lang="en-US" dirty="0">
                <a:solidFill>
                  <a:schemeClr val="accent1">
                    <a:lumMod val="50000"/>
                  </a:schemeClr>
                </a:solidFill>
              </a:rPr>
              <a:t>All work done must follow all applicable Federal, State, and Local Environmental and Historic Preservation (EHP) laws.</a:t>
            </a:r>
          </a:p>
          <a:p>
            <a:pPr lvl="1"/>
            <a:r>
              <a:rPr lang="en-US" dirty="0">
                <a:solidFill>
                  <a:schemeClr val="accent1">
                    <a:lumMod val="50000"/>
                  </a:schemeClr>
                </a:solidFill>
              </a:rPr>
              <a:t>Permits, permissions, and/or concurrence statements may need to be obtained from various Federal, State, and Local agencies, including, but not limited to:</a:t>
            </a:r>
          </a:p>
          <a:p>
            <a:pPr lvl="2"/>
            <a:r>
              <a:rPr lang="en-US" dirty="0">
                <a:solidFill>
                  <a:schemeClr val="accent1">
                    <a:lumMod val="50000"/>
                  </a:schemeClr>
                </a:solidFill>
              </a:rPr>
              <a:t>US Army Corps of Engineers (USACE)</a:t>
            </a:r>
          </a:p>
          <a:p>
            <a:pPr lvl="2"/>
            <a:r>
              <a:rPr lang="en-US" dirty="0">
                <a:solidFill>
                  <a:schemeClr val="accent1">
                    <a:lumMod val="50000"/>
                  </a:schemeClr>
                </a:solidFill>
              </a:rPr>
              <a:t>US Fish and Wildlife Service (USFWS)</a:t>
            </a:r>
          </a:p>
          <a:p>
            <a:pPr lvl="2"/>
            <a:r>
              <a:rPr lang="en-US" dirty="0">
                <a:solidFill>
                  <a:schemeClr val="accent1">
                    <a:lumMod val="50000"/>
                  </a:schemeClr>
                </a:solidFill>
              </a:rPr>
              <a:t>Nebraska State Historic Preservation Office (SHPO)</a:t>
            </a:r>
          </a:p>
          <a:p>
            <a:pPr lvl="2"/>
            <a:r>
              <a:rPr lang="en-US" dirty="0">
                <a:solidFill>
                  <a:schemeClr val="accent1">
                    <a:lumMod val="50000"/>
                  </a:schemeClr>
                </a:solidFill>
              </a:rPr>
              <a:t>Nebraska Department of Environment and Energy (NDEE)</a:t>
            </a:r>
          </a:p>
          <a:p>
            <a:pPr lvl="2"/>
            <a:r>
              <a:rPr lang="en-US" dirty="0">
                <a:solidFill>
                  <a:schemeClr val="accent1">
                    <a:lumMod val="50000"/>
                  </a:schemeClr>
                </a:solidFill>
              </a:rPr>
              <a:t>Nebraska Department of Natural Resources (NDNR)</a:t>
            </a:r>
          </a:p>
          <a:p>
            <a:pPr lvl="1"/>
            <a:r>
              <a:rPr lang="en-US" dirty="0">
                <a:solidFill>
                  <a:schemeClr val="accent1">
                    <a:lumMod val="50000"/>
                  </a:schemeClr>
                </a:solidFill>
              </a:rPr>
              <a:t>Failure to comply with these policies prior to starting work may lead to loss of funding.</a:t>
            </a:r>
          </a:p>
          <a:p>
            <a:r>
              <a:rPr lang="en-US" dirty="0">
                <a:solidFill>
                  <a:schemeClr val="accent1">
                    <a:lumMod val="50000"/>
                  </a:schemeClr>
                </a:solidFill>
              </a:rPr>
              <a:t>Damages that cannot be proven as being caused by the incident will be considered ineligible.</a:t>
            </a:r>
          </a:p>
          <a:p>
            <a:pPr lvl="1"/>
            <a:r>
              <a:rPr lang="en-US" dirty="0">
                <a:solidFill>
                  <a:schemeClr val="accent1">
                    <a:lumMod val="50000"/>
                  </a:schemeClr>
                </a:solidFill>
              </a:rPr>
              <a:t>Maintenance records, inspection reports, and third-party sourced images and documents may be referenced to make those determinations.</a:t>
            </a:r>
          </a:p>
          <a:p>
            <a:r>
              <a:rPr lang="en-US" dirty="0">
                <a:solidFill>
                  <a:schemeClr val="accent1">
                    <a:lumMod val="50000"/>
                  </a:schemeClr>
                </a:solidFill>
              </a:rPr>
              <a:t>Damages not properly identified within the guidelines established by regulation and policy will not be eligible.</a:t>
            </a:r>
          </a:p>
        </p:txBody>
      </p:sp>
      <p:sp>
        <p:nvSpPr>
          <p:cNvPr id="4" name="Date Placeholder 3">
            <a:extLst>
              <a:ext uri="{FF2B5EF4-FFF2-40B4-BE49-F238E27FC236}">
                <a16:creationId xmlns:a16="http://schemas.microsoft.com/office/drawing/2014/main" id="{CCE5EB74-42B1-2D3F-CC0C-E1D28296A7B8}"/>
              </a:ext>
            </a:extLst>
          </p:cNvPr>
          <p:cNvSpPr>
            <a:spLocks noGrp="1"/>
          </p:cNvSpPr>
          <p:nvPr>
            <p:ph type="dt" sz="half" idx="10"/>
          </p:nvPr>
        </p:nvSpPr>
        <p:spPr/>
        <p:txBody>
          <a:bodyPr/>
          <a:lstStyle/>
          <a:p>
            <a:fld id="{541C4D63-8345-43ED-8367-7A2B6BA938F7}" type="datetime1">
              <a:rPr lang="en-US" smtClean="0"/>
              <a:t>6/2/2025</a:t>
            </a:fld>
            <a:endParaRPr lang="en-US" dirty="0"/>
          </a:p>
        </p:txBody>
      </p:sp>
    </p:spTree>
    <p:extLst>
      <p:ext uri="{BB962C8B-B14F-4D97-AF65-F5344CB8AC3E}">
        <p14:creationId xmlns:p14="http://schemas.microsoft.com/office/powerpoint/2010/main" val="414380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EB85-E666-459B-9200-2BC329787C0F}"/>
              </a:ext>
            </a:extLst>
          </p:cNvPr>
          <p:cNvSpPr>
            <a:spLocks noGrp="1"/>
          </p:cNvSpPr>
          <p:nvPr>
            <p:ph type="title"/>
          </p:nvPr>
        </p:nvSpPr>
        <p:spPr/>
        <p:txBody>
          <a:bodyPr/>
          <a:lstStyle/>
          <a:p>
            <a:r>
              <a:rPr lang="en-US" dirty="0"/>
              <a:t>Work Eligibility- Potential Concerns</a:t>
            </a:r>
          </a:p>
        </p:txBody>
      </p:sp>
      <p:sp>
        <p:nvSpPr>
          <p:cNvPr id="3" name="Content Placeholder 2">
            <a:extLst>
              <a:ext uri="{FF2B5EF4-FFF2-40B4-BE49-F238E27FC236}">
                <a16:creationId xmlns:a16="http://schemas.microsoft.com/office/drawing/2014/main" id="{EC6E3DF9-1D47-4193-B357-27F774C95C7B}"/>
              </a:ext>
            </a:extLst>
          </p:cNvPr>
          <p:cNvSpPr>
            <a:spLocks noGrp="1"/>
          </p:cNvSpPr>
          <p:nvPr>
            <p:ph idx="1"/>
          </p:nvPr>
        </p:nvSpPr>
        <p:spPr/>
        <p:txBody>
          <a:bodyPr>
            <a:normAutofit/>
          </a:bodyPr>
          <a:lstStyle/>
          <a:p>
            <a:r>
              <a:rPr lang="en-US" dirty="0"/>
              <a:t>All </a:t>
            </a:r>
            <a:r>
              <a:rPr lang="en-US" dirty="0">
                <a:solidFill>
                  <a:schemeClr val="accent1">
                    <a:lumMod val="50000"/>
                  </a:schemeClr>
                </a:solidFill>
              </a:rPr>
              <a:t>work must be done according to the FEMA-Approved and obligated Scope of Work (SOW)</a:t>
            </a:r>
          </a:p>
          <a:p>
            <a:pPr lvl="1"/>
            <a:r>
              <a:rPr lang="en-US" dirty="0">
                <a:solidFill>
                  <a:schemeClr val="accent1">
                    <a:lumMod val="50000"/>
                  </a:schemeClr>
                </a:solidFill>
              </a:rPr>
              <a:t>Work completed outside of the approved SOW will not be eligible for reimbursement and may result in partial or complete </a:t>
            </a:r>
            <a:r>
              <a:rPr lang="en-US" dirty="0" err="1">
                <a:solidFill>
                  <a:schemeClr val="accent1">
                    <a:lumMod val="50000"/>
                  </a:schemeClr>
                </a:solidFill>
              </a:rPr>
              <a:t>deobligation</a:t>
            </a:r>
            <a:r>
              <a:rPr lang="en-US" dirty="0">
                <a:solidFill>
                  <a:schemeClr val="accent1">
                    <a:lumMod val="50000"/>
                  </a:schemeClr>
                </a:solidFill>
              </a:rPr>
              <a:t> of funds</a:t>
            </a:r>
          </a:p>
          <a:p>
            <a:pPr lvl="1"/>
            <a:r>
              <a:rPr lang="en-US" dirty="0">
                <a:solidFill>
                  <a:schemeClr val="accent1">
                    <a:lumMod val="50000"/>
                  </a:schemeClr>
                </a:solidFill>
              </a:rPr>
              <a:t>Failure to complete the approved work may result in partial or complete </a:t>
            </a:r>
            <a:r>
              <a:rPr lang="en-US" dirty="0" err="1">
                <a:solidFill>
                  <a:schemeClr val="accent1">
                    <a:lumMod val="50000"/>
                  </a:schemeClr>
                </a:solidFill>
              </a:rPr>
              <a:t>deobligation</a:t>
            </a:r>
            <a:r>
              <a:rPr lang="en-US" dirty="0">
                <a:solidFill>
                  <a:schemeClr val="accent1">
                    <a:lumMod val="50000"/>
                  </a:schemeClr>
                </a:solidFill>
              </a:rPr>
              <a:t> of funds</a:t>
            </a:r>
          </a:p>
          <a:p>
            <a:r>
              <a:rPr lang="en-US" dirty="0">
                <a:solidFill>
                  <a:schemeClr val="accent1">
                    <a:lumMod val="50000"/>
                  </a:schemeClr>
                </a:solidFill>
              </a:rPr>
              <a:t>If you wish to do work other than what is in the FEMA-Approved Scope of Work, you must get approval from FEMA, through NEMA, before work is started.</a:t>
            </a:r>
          </a:p>
          <a:p>
            <a:pPr lvl="1"/>
            <a:r>
              <a:rPr lang="en-US" dirty="0">
                <a:solidFill>
                  <a:schemeClr val="accent1">
                    <a:lumMod val="50000"/>
                  </a:schemeClr>
                </a:solidFill>
              </a:rPr>
              <a:t>Potential ways to do this are Alternate Projects and Improved Projects.</a:t>
            </a:r>
          </a:p>
        </p:txBody>
      </p:sp>
      <p:sp>
        <p:nvSpPr>
          <p:cNvPr id="4" name="Date Placeholder 3">
            <a:extLst>
              <a:ext uri="{FF2B5EF4-FFF2-40B4-BE49-F238E27FC236}">
                <a16:creationId xmlns:a16="http://schemas.microsoft.com/office/drawing/2014/main" id="{2BBBAC41-44EC-34F1-6936-4895779CC066}"/>
              </a:ext>
            </a:extLst>
          </p:cNvPr>
          <p:cNvSpPr>
            <a:spLocks noGrp="1"/>
          </p:cNvSpPr>
          <p:nvPr>
            <p:ph type="dt" sz="half" idx="10"/>
          </p:nvPr>
        </p:nvSpPr>
        <p:spPr/>
        <p:txBody>
          <a:bodyPr/>
          <a:lstStyle/>
          <a:p>
            <a:fld id="{A30393E5-451C-438D-AE25-43EDC96A5220}" type="datetime1">
              <a:rPr lang="en-US" smtClean="0"/>
              <a:t>6/2/2025</a:t>
            </a:fld>
            <a:endParaRPr lang="en-US" dirty="0"/>
          </a:p>
        </p:txBody>
      </p:sp>
    </p:spTree>
    <p:extLst>
      <p:ext uri="{BB962C8B-B14F-4D97-AF65-F5344CB8AC3E}">
        <p14:creationId xmlns:p14="http://schemas.microsoft.com/office/powerpoint/2010/main" val="419459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Cost Eligibility </a:t>
            </a:r>
            <a:br>
              <a:rPr lang="en-US" sz="2800" dirty="0"/>
            </a:br>
            <a:r>
              <a:rPr lang="en-US" sz="1800" dirty="0"/>
              <a:t>PAPPG v.5 pages 75- 114</a:t>
            </a:r>
          </a:p>
        </p:txBody>
      </p:sp>
      <p:sp>
        <p:nvSpPr>
          <p:cNvPr id="3" name="Content Placeholder 2"/>
          <p:cNvSpPr>
            <a:spLocks noGrp="1"/>
          </p:cNvSpPr>
          <p:nvPr>
            <p:ph idx="1"/>
          </p:nvPr>
        </p:nvSpPr>
        <p:spPr>
          <a:xfrm>
            <a:off x="152400" y="1295400"/>
            <a:ext cx="6324600" cy="5105400"/>
          </a:xfrm>
        </p:spPr>
        <p:txBody>
          <a:bodyPr>
            <a:noAutofit/>
          </a:bodyPr>
          <a:lstStyle/>
          <a:p>
            <a:r>
              <a:rPr lang="en-US" dirty="0">
                <a:solidFill>
                  <a:schemeClr val="accent1">
                    <a:lumMod val="50000"/>
                  </a:schemeClr>
                </a:solidFill>
              </a:rPr>
              <a:t>FEMA evaluates the eligibility of all submitted costs</a:t>
            </a:r>
          </a:p>
          <a:p>
            <a:r>
              <a:rPr lang="en-US" dirty="0">
                <a:solidFill>
                  <a:schemeClr val="accent1">
                    <a:lumMod val="50000"/>
                  </a:schemeClr>
                </a:solidFill>
              </a:rPr>
              <a:t>To be eligible the costs must be:</a:t>
            </a:r>
          </a:p>
          <a:p>
            <a:pPr lvl="1"/>
            <a:r>
              <a:rPr lang="en-US" dirty="0">
                <a:solidFill>
                  <a:schemeClr val="accent1">
                    <a:lumMod val="50000"/>
                  </a:schemeClr>
                </a:solidFill>
              </a:rPr>
              <a:t>Directly tied to the performance of eligible work</a:t>
            </a:r>
          </a:p>
          <a:p>
            <a:pPr lvl="1"/>
            <a:r>
              <a:rPr lang="en-US" dirty="0">
                <a:solidFill>
                  <a:schemeClr val="accent1">
                    <a:lumMod val="50000"/>
                  </a:schemeClr>
                </a:solidFill>
              </a:rPr>
              <a:t>Adequately documented</a:t>
            </a:r>
          </a:p>
          <a:p>
            <a:pPr lvl="1"/>
            <a:r>
              <a:rPr lang="en-US" dirty="0">
                <a:solidFill>
                  <a:schemeClr val="accent1">
                    <a:lumMod val="50000"/>
                  </a:schemeClr>
                </a:solidFill>
              </a:rPr>
              <a:t>Reduced by all applicable credits, such as insurance proceeds and salvage values</a:t>
            </a:r>
          </a:p>
          <a:p>
            <a:pPr lvl="1"/>
            <a:r>
              <a:rPr lang="en-US" dirty="0">
                <a:solidFill>
                  <a:schemeClr val="accent1">
                    <a:lumMod val="50000"/>
                  </a:schemeClr>
                </a:solidFill>
              </a:rPr>
              <a:t>Authorized and not prohibited under Federal, State, Territorial, Tribal or local government laws or regulations</a:t>
            </a:r>
          </a:p>
          <a:p>
            <a:pPr lvl="1"/>
            <a:r>
              <a:rPr lang="en-US" dirty="0">
                <a:solidFill>
                  <a:schemeClr val="accent1">
                    <a:lumMod val="50000"/>
                  </a:schemeClr>
                </a:solidFill>
              </a:rPr>
              <a:t>Consistent with applicant’s internal policies, regulations, and procedures that apply uniformly to both federal awards and other activities of the applicant</a:t>
            </a:r>
          </a:p>
          <a:p>
            <a:pPr lvl="1"/>
            <a:r>
              <a:rPr lang="en-US" dirty="0">
                <a:solidFill>
                  <a:schemeClr val="accent1">
                    <a:lumMod val="50000"/>
                  </a:schemeClr>
                </a:solidFill>
              </a:rPr>
              <a:t>Necessary and reasonable to accomplish the work properly and effectively. </a:t>
            </a:r>
          </a:p>
          <a:p>
            <a:pPr marL="457200" lvl="1" indent="0">
              <a:buNone/>
            </a:pPr>
            <a:endParaRPr lang="en-US" sz="1400" dirty="0"/>
          </a:p>
        </p:txBody>
      </p:sp>
      <p:graphicFrame>
        <p:nvGraphicFramePr>
          <p:cNvPr id="4" name="Content Placeholder 7"/>
          <p:cNvGraphicFramePr>
            <a:graphicFrameLocks/>
          </p:cNvGraphicFramePr>
          <p:nvPr/>
        </p:nvGraphicFramePr>
        <p:xfrm>
          <a:off x="5334000" y="2286000"/>
          <a:ext cx="4645152" cy="2569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9CA3A364-4291-B6A8-FB18-74D5E5CE6FF0}"/>
              </a:ext>
            </a:extLst>
          </p:cNvPr>
          <p:cNvSpPr>
            <a:spLocks noGrp="1"/>
          </p:cNvSpPr>
          <p:nvPr>
            <p:ph type="dt" sz="half" idx="10"/>
          </p:nvPr>
        </p:nvSpPr>
        <p:spPr/>
        <p:txBody>
          <a:bodyPr/>
          <a:lstStyle/>
          <a:p>
            <a:fld id="{78382E21-1836-4CD0-B045-AE612AA3B515}" type="datetime1">
              <a:rPr lang="en-US" smtClean="0"/>
              <a:t>6/2/2025</a:t>
            </a:fld>
            <a:endParaRPr lang="en-US" dirty="0"/>
          </a:p>
        </p:txBody>
      </p:sp>
    </p:spTree>
    <p:extLst>
      <p:ext uri="{BB962C8B-B14F-4D97-AF65-F5344CB8AC3E}">
        <p14:creationId xmlns:p14="http://schemas.microsoft.com/office/powerpoint/2010/main" val="254858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457200" y="914400"/>
            <a:ext cx="8229600" cy="122238"/>
          </a:xfrm>
        </p:spPr>
        <p:txBody>
          <a:bodyPr>
            <a:normAutofit fontScale="90000"/>
          </a:bodyPr>
          <a:lstStyle/>
          <a:p>
            <a:pPr>
              <a:defRPr/>
            </a:pPr>
            <a:r>
              <a:rPr lang="en-US" dirty="0"/>
              <a:t>Potentially Eligible Additional Costs: </a:t>
            </a:r>
            <a:br>
              <a:rPr lang="en-US" dirty="0"/>
            </a:br>
            <a:r>
              <a:rPr lang="en-US" dirty="0"/>
              <a:t>Hazard Mitigation (406)</a:t>
            </a:r>
            <a:br>
              <a:rPr lang="en-US" dirty="0"/>
            </a:br>
            <a:r>
              <a:rPr lang="en-US" altLang="en-US" sz="2000" dirty="0"/>
              <a:t>PAPPG v.5 pages 178-184; 314-318</a:t>
            </a:r>
            <a:br>
              <a:rPr lang="en-US" altLang="en-US" dirty="0"/>
            </a:br>
            <a:endParaRPr lang="en-US" dirty="0"/>
          </a:p>
        </p:txBody>
      </p:sp>
      <p:sp>
        <p:nvSpPr>
          <p:cNvPr id="80899" name="Rectangle 3"/>
          <p:cNvSpPr>
            <a:spLocks noGrp="1" noChangeArrowheads="1"/>
          </p:cNvSpPr>
          <p:nvPr>
            <p:ph idx="1"/>
          </p:nvPr>
        </p:nvSpPr>
        <p:spPr>
          <a:xfrm>
            <a:off x="228600" y="1371600"/>
            <a:ext cx="8686800" cy="4724400"/>
          </a:xfrm>
        </p:spPr>
        <p:txBody>
          <a:bodyPr>
            <a:noAutofit/>
          </a:bodyPr>
          <a:lstStyle/>
          <a:p>
            <a:pPr eaLnBrk="1" hangingPunct="1">
              <a:spcAft>
                <a:spcPct val="0"/>
              </a:spcAft>
            </a:pPr>
            <a:r>
              <a:rPr lang="en-US" altLang="en-US" dirty="0"/>
              <a:t>Hazard mitigation is any sustained action taken to reduce or eliminate long-term risk to people and property from natural hazards and their effects. FEMA has authority to provide PA funding for cost-effective hazard mitigation measures for facilities damaged by the incident.</a:t>
            </a:r>
          </a:p>
          <a:p>
            <a:pPr eaLnBrk="1" hangingPunct="1">
              <a:spcAft>
                <a:spcPct val="0"/>
              </a:spcAft>
            </a:pPr>
            <a:r>
              <a:rPr lang="en-US" altLang="en-US" dirty="0"/>
              <a:t>To be eligible for PA funding, the mitigation measures must directly reduce the potential of future damage to the damaged portion(s) of the facility. </a:t>
            </a:r>
          </a:p>
          <a:p>
            <a:pPr eaLnBrk="1" hangingPunct="1">
              <a:spcAft>
                <a:spcPct val="0"/>
              </a:spcAft>
            </a:pPr>
            <a:r>
              <a:rPr lang="en-US" altLang="en-US" dirty="0"/>
              <a:t>Applies only to the damaged elements.</a:t>
            </a:r>
          </a:p>
          <a:p>
            <a:pPr eaLnBrk="1" hangingPunct="1">
              <a:spcAft>
                <a:spcPct val="0"/>
              </a:spcAft>
            </a:pPr>
            <a:r>
              <a:rPr lang="en-US" altLang="en-US" dirty="0"/>
              <a:t>Program allows for an additional 15% of costs on most permanent work projects, up to an additional 100% of costs for some. (Projects still paid at a 75% Federal Share)</a:t>
            </a:r>
          </a:p>
          <a:p>
            <a:pPr eaLnBrk="1" hangingPunct="1">
              <a:spcAft>
                <a:spcPct val="0"/>
              </a:spcAft>
            </a:pPr>
            <a:r>
              <a:rPr lang="en-US" altLang="en-US" dirty="0"/>
              <a:t>Eligibility is based on certain benefit/cost ratio limits</a:t>
            </a:r>
          </a:p>
          <a:p>
            <a:pPr>
              <a:spcAft>
                <a:spcPct val="0"/>
              </a:spcAft>
            </a:pPr>
            <a:r>
              <a:rPr lang="en-US" altLang="en-US" sz="1800" b="1" dirty="0">
                <a:latin typeface="Arial" panose="020B0604020202020204" pitchFamily="34" charset="0"/>
              </a:rPr>
              <a:t>Hazard Mitigation must be approved by FEMA before starting work in order to be eligible for reimbursement</a:t>
            </a:r>
            <a:r>
              <a:rPr lang="en-US" altLang="en-US" sz="1800" b="1" dirty="0">
                <a:solidFill>
                  <a:srgbClr val="00607F"/>
                </a:solidFill>
                <a:latin typeface="Arial" panose="020B0604020202020204" pitchFamily="34" charset="0"/>
              </a:rPr>
              <a:t>.</a:t>
            </a:r>
          </a:p>
          <a:p>
            <a:pPr>
              <a:spcAft>
                <a:spcPct val="0"/>
              </a:spcAft>
            </a:pPr>
            <a:endParaRPr lang="en-US" altLang="en-US" dirty="0"/>
          </a:p>
        </p:txBody>
      </p:sp>
      <p:sp>
        <p:nvSpPr>
          <p:cNvPr id="2" name="Date Placeholder 1">
            <a:extLst>
              <a:ext uri="{FF2B5EF4-FFF2-40B4-BE49-F238E27FC236}">
                <a16:creationId xmlns:a16="http://schemas.microsoft.com/office/drawing/2014/main" id="{9A23580C-657E-3396-BB09-CA9FBF1AA528}"/>
              </a:ext>
            </a:extLst>
          </p:cNvPr>
          <p:cNvSpPr>
            <a:spLocks noGrp="1"/>
          </p:cNvSpPr>
          <p:nvPr>
            <p:ph type="dt" sz="half" idx="10"/>
          </p:nvPr>
        </p:nvSpPr>
        <p:spPr/>
        <p:txBody>
          <a:bodyPr/>
          <a:lstStyle/>
          <a:p>
            <a:fld id="{1298D879-E17A-4122-8470-54DC991392ED}" type="datetime1">
              <a:rPr lang="en-US" smtClean="0"/>
              <a:t>6/2/2025</a:t>
            </a:fld>
            <a:endParaRPr lang="en-US" dirty="0"/>
          </a:p>
        </p:txBody>
      </p:sp>
    </p:spTree>
    <p:extLst>
      <p:ext uri="{BB962C8B-B14F-4D97-AF65-F5344CB8AC3E}">
        <p14:creationId xmlns:p14="http://schemas.microsoft.com/office/powerpoint/2010/main" val="78534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457200" y="152400"/>
            <a:ext cx="8229600" cy="1143000"/>
          </a:xfrm>
        </p:spPr>
        <p:txBody>
          <a:bodyPr>
            <a:normAutofit fontScale="90000"/>
          </a:bodyPr>
          <a:lstStyle/>
          <a:p>
            <a:pPr eaLnBrk="1" fontAlgn="auto" hangingPunct="1">
              <a:spcAft>
                <a:spcPts val="0"/>
              </a:spcAft>
              <a:defRPr/>
            </a:pPr>
            <a:r>
              <a:rPr lang="en-US" sz="3000" b="1" dirty="0">
                <a:solidFill>
                  <a:srgbClr val="00607F"/>
                </a:solidFill>
                <a:latin typeface="Arial" panose="020B0604020202020204" pitchFamily="34" charset="0"/>
              </a:rPr>
              <a:t>Potentially Eligible Additional Costs:</a:t>
            </a:r>
            <a:br>
              <a:rPr lang="en-US" sz="3000" b="1" dirty="0">
                <a:solidFill>
                  <a:srgbClr val="00607F"/>
                </a:solidFill>
                <a:latin typeface="Arial" panose="020B0604020202020204" pitchFamily="34" charset="0"/>
              </a:rPr>
            </a:br>
            <a:r>
              <a:rPr lang="en-US" sz="3000" b="1" dirty="0">
                <a:solidFill>
                  <a:srgbClr val="00607F"/>
                </a:solidFill>
                <a:latin typeface="Arial" panose="020B0604020202020204" pitchFamily="34" charset="0"/>
              </a:rPr>
              <a:t>Codes and Standards Upgrades</a:t>
            </a:r>
            <a:br>
              <a:rPr lang="en-US" sz="3000" b="1" dirty="0">
                <a:solidFill>
                  <a:srgbClr val="00607F"/>
                </a:solidFill>
                <a:latin typeface="Arial" panose="020B0604020202020204" pitchFamily="34" charset="0"/>
              </a:rPr>
            </a:br>
            <a:r>
              <a:rPr lang="en-US" sz="2000" b="1" dirty="0">
                <a:solidFill>
                  <a:srgbClr val="00607F"/>
                </a:solidFill>
                <a:latin typeface="Arial" panose="020B0604020202020204" pitchFamily="34" charset="0"/>
              </a:rPr>
              <a:t>PAPPG v.5 pages 168-178</a:t>
            </a:r>
          </a:p>
        </p:txBody>
      </p:sp>
      <p:sp>
        <p:nvSpPr>
          <p:cNvPr id="53251" name="Rectangle 3"/>
          <p:cNvSpPr>
            <a:spLocks noGrp="1" noChangeArrowheads="1"/>
          </p:cNvSpPr>
          <p:nvPr>
            <p:ph sz="half" idx="1"/>
          </p:nvPr>
        </p:nvSpPr>
        <p:spPr>
          <a:xfrm>
            <a:off x="304800" y="1295400"/>
            <a:ext cx="5054958" cy="4525963"/>
          </a:xfrm>
        </p:spPr>
        <p:txBody>
          <a:bodyPr>
            <a:noAutofit/>
          </a:bodyPr>
          <a:lstStyle/>
          <a:p>
            <a:pPr eaLnBrk="1" hangingPunct="1">
              <a:spcAft>
                <a:spcPct val="0"/>
              </a:spcAft>
            </a:pPr>
            <a:r>
              <a:rPr lang="en-US" altLang="en-US" sz="1800" dirty="0">
                <a:solidFill>
                  <a:schemeClr val="accent1">
                    <a:lumMod val="50000"/>
                  </a:schemeClr>
                </a:solidFill>
                <a:latin typeface="Arial" panose="020B0604020202020204" pitchFamily="34" charset="0"/>
              </a:rPr>
              <a:t>Upgrades and increased costs required due to Codes and Standards that apply to a facility may also be eligible for public assistance funding as part of eligible restoration projects.</a:t>
            </a:r>
          </a:p>
          <a:p>
            <a:pPr eaLnBrk="1" hangingPunct="1">
              <a:spcAft>
                <a:spcPct val="0"/>
              </a:spcAft>
            </a:pPr>
            <a:r>
              <a:rPr lang="en-US" altLang="en-US" sz="1800" dirty="0">
                <a:solidFill>
                  <a:schemeClr val="accent1">
                    <a:lumMod val="50000"/>
                  </a:schemeClr>
                </a:solidFill>
                <a:latin typeface="Arial" panose="020B0604020202020204" pitchFamily="34" charset="0"/>
              </a:rPr>
              <a:t>For the cost of an upgrade to be eligible, the code or standard must be in effect before the disaster takes place, it must have been formally adopted, and it must be enforced and uniformly applied.</a:t>
            </a:r>
          </a:p>
          <a:p>
            <a:pPr eaLnBrk="1" hangingPunct="1">
              <a:spcAft>
                <a:spcPct val="0"/>
              </a:spcAft>
            </a:pPr>
            <a:r>
              <a:rPr lang="en-US" altLang="en-US" sz="1800" dirty="0">
                <a:solidFill>
                  <a:schemeClr val="accent1">
                    <a:lumMod val="50000"/>
                  </a:schemeClr>
                </a:solidFill>
                <a:latin typeface="Arial" panose="020B0604020202020204" pitchFamily="34" charset="0"/>
              </a:rPr>
              <a:t>Codes and Standards upgrades must be approved by FEMA before starting work in order to be eligible.</a:t>
            </a:r>
            <a:endParaRPr lang="en-US" altLang="en-US" sz="1600" dirty="0">
              <a:solidFill>
                <a:schemeClr val="accent1">
                  <a:lumMod val="50000"/>
                </a:schemeClr>
              </a:solidFill>
              <a:latin typeface="Arial" panose="020B0604020202020204" pitchFamily="34" charset="0"/>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23425" y="2209800"/>
            <a:ext cx="3149599" cy="2362200"/>
          </a:xfrm>
        </p:spPr>
      </p:pic>
      <p:sp>
        <p:nvSpPr>
          <p:cNvPr id="2" name="Date Placeholder 1">
            <a:extLst>
              <a:ext uri="{FF2B5EF4-FFF2-40B4-BE49-F238E27FC236}">
                <a16:creationId xmlns:a16="http://schemas.microsoft.com/office/drawing/2014/main" id="{E3AFA780-BDE7-68F5-2983-BDC2F2D7CBC5}"/>
              </a:ext>
            </a:extLst>
          </p:cNvPr>
          <p:cNvSpPr>
            <a:spLocks noGrp="1"/>
          </p:cNvSpPr>
          <p:nvPr>
            <p:ph type="dt" sz="half" idx="10"/>
          </p:nvPr>
        </p:nvSpPr>
        <p:spPr/>
        <p:txBody>
          <a:bodyPr/>
          <a:lstStyle/>
          <a:p>
            <a:fld id="{34B6BE30-E640-4516-8135-77C1169DF3C9}" type="datetime1">
              <a:rPr lang="en-US" smtClean="0"/>
              <a:t>6/2/2025</a:t>
            </a:fld>
            <a:endParaRPr lang="en-US" dirty="0"/>
          </a:p>
        </p:txBody>
      </p:sp>
    </p:spTree>
    <p:extLst>
      <p:ext uri="{BB962C8B-B14F-4D97-AF65-F5344CB8AC3E}">
        <p14:creationId xmlns:p14="http://schemas.microsoft.com/office/powerpoint/2010/main" val="135023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a:xfrm>
            <a:off x="457200" y="274638"/>
            <a:ext cx="8229600" cy="639762"/>
          </a:xfrm>
        </p:spPr>
        <p:txBody>
          <a:bodyPr>
            <a:normAutofit/>
          </a:bodyPr>
          <a:lstStyle/>
          <a:p>
            <a:pPr eaLnBrk="1" fontAlgn="auto" hangingPunct="1">
              <a:spcAft>
                <a:spcPts val="0"/>
              </a:spcAft>
              <a:defRPr/>
            </a:pPr>
            <a:r>
              <a:rPr lang="en-US" dirty="0"/>
              <a:t>Special Considerations</a:t>
            </a:r>
          </a:p>
        </p:txBody>
      </p:sp>
      <p:sp>
        <p:nvSpPr>
          <p:cNvPr id="21507" name="Rectangle 3"/>
          <p:cNvSpPr>
            <a:spLocks noGrp="1" noChangeArrowheads="1"/>
          </p:cNvSpPr>
          <p:nvPr>
            <p:ph idx="1"/>
          </p:nvPr>
        </p:nvSpPr>
        <p:spPr>
          <a:xfrm>
            <a:off x="609600" y="1219200"/>
            <a:ext cx="8305800" cy="4724400"/>
          </a:xfrm>
        </p:spPr>
        <p:txBody>
          <a:bodyPr rtlCol="0">
            <a:noAutofit/>
          </a:bodyPr>
          <a:lstStyle/>
          <a:p>
            <a:pPr>
              <a:defRPr/>
            </a:pPr>
            <a:r>
              <a:rPr lang="en-US" sz="1600" dirty="0">
                <a:solidFill>
                  <a:schemeClr val="accent1">
                    <a:lumMod val="50000"/>
                  </a:schemeClr>
                </a:solidFill>
              </a:rPr>
              <a:t>Issues which could affect the scope of work and funding of a project:</a:t>
            </a:r>
          </a:p>
          <a:p>
            <a:pPr lvl="1">
              <a:defRPr/>
            </a:pPr>
            <a:r>
              <a:rPr lang="en-US" sz="1600" dirty="0">
                <a:solidFill>
                  <a:schemeClr val="accent1">
                    <a:lumMod val="50000"/>
                  </a:schemeClr>
                </a:solidFill>
              </a:rPr>
              <a:t>Insurance and National Flood Insurance Program</a:t>
            </a:r>
          </a:p>
          <a:p>
            <a:pPr lvl="1">
              <a:defRPr/>
            </a:pPr>
            <a:r>
              <a:rPr lang="en-US" sz="1600" dirty="0">
                <a:solidFill>
                  <a:schemeClr val="accent1">
                    <a:lumMod val="50000"/>
                  </a:schemeClr>
                </a:solidFill>
              </a:rPr>
              <a:t>Floodplain Management</a:t>
            </a:r>
          </a:p>
          <a:p>
            <a:pPr lvl="1">
              <a:defRPr/>
            </a:pPr>
            <a:r>
              <a:rPr lang="en-US" sz="1600" dirty="0">
                <a:solidFill>
                  <a:schemeClr val="accent1">
                    <a:lumMod val="50000"/>
                  </a:schemeClr>
                </a:solidFill>
              </a:rPr>
              <a:t>Hazard Mitigation</a:t>
            </a:r>
          </a:p>
          <a:p>
            <a:pPr lvl="1">
              <a:defRPr/>
            </a:pPr>
            <a:r>
              <a:rPr lang="en-US" sz="1600" dirty="0">
                <a:solidFill>
                  <a:schemeClr val="accent1">
                    <a:lumMod val="50000"/>
                  </a:schemeClr>
                </a:solidFill>
              </a:rPr>
              <a:t>Environmental preservation</a:t>
            </a:r>
          </a:p>
          <a:p>
            <a:pPr lvl="1">
              <a:defRPr/>
            </a:pPr>
            <a:r>
              <a:rPr lang="en-US" sz="1600" dirty="0">
                <a:solidFill>
                  <a:schemeClr val="accent1">
                    <a:lumMod val="50000"/>
                  </a:schemeClr>
                </a:solidFill>
              </a:rPr>
              <a:t>Historic preservation and cultural resources</a:t>
            </a:r>
          </a:p>
          <a:p>
            <a:pPr marL="306000" indent="-306000">
              <a:defRPr/>
            </a:pPr>
            <a:endParaRPr lang="en-US" altLang="en-US" sz="1600" dirty="0">
              <a:solidFill>
                <a:schemeClr val="accent1">
                  <a:lumMod val="50000"/>
                </a:schemeClr>
              </a:solidFill>
            </a:endParaRPr>
          </a:p>
          <a:p>
            <a:pPr marL="306000" indent="-306000">
              <a:defRPr/>
            </a:pPr>
            <a:r>
              <a:rPr lang="en-US" altLang="en-US" sz="1600" dirty="0">
                <a:solidFill>
                  <a:schemeClr val="accent1">
                    <a:lumMod val="50000"/>
                  </a:schemeClr>
                </a:solidFill>
              </a:rPr>
              <a:t>Some projects may be written to include a requirement that the applicant obtain and maintain insurance on a facility following completion of the eligible repairs. </a:t>
            </a:r>
          </a:p>
          <a:p>
            <a:pPr marL="706050" lvl="1" indent="-306000">
              <a:defRPr/>
            </a:pPr>
            <a:r>
              <a:rPr lang="en-US" altLang="en-US" sz="1600" dirty="0">
                <a:solidFill>
                  <a:schemeClr val="accent1">
                    <a:lumMod val="50000"/>
                  </a:schemeClr>
                </a:solidFill>
              </a:rPr>
              <a:t>Failure to do so may result in denial or </a:t>
            </a:r>
            <a:r>
              <a:rPr lang="en-US" altLang="en-US" sz="1600" dirty="0" err="1">
                <a:solidFill>
                  <a:schemeClr val="accent1">
                    <a:lumMod val="50000"/>
                  </a:schemeClr>
                </a:solidFill>
              </a:rPr>
              <a:t>deobligation</a:t>
            </a:r>
            <a:r>
              <a:rPr lang="en-US" altLang="en-US" sz="1600" dirty="0">
                <a:solidFill>
                  <a:schemeClr val="accent1">
                    <a:lumMod val="50000"/>
                  </a:schemeClr>
                </a:solidFill>
              </a:rPr>
              <a:t> of PA funds related to noncompliance</a:t>
            </a:r>
          </a:p>
          <a:p>
            <a:pPr marL="706050" lvl="1" indent="-306000">
              <a:defRPr/>
            </a:pPr>
            <a:endParaRPr lang="en-US" sz="1600" dirty="0">
              <a:solidFill>
                <a:schemeClr val="accent1">
                  <a:lumMod val="50000"/>
                </a:schemeClr>
              </a:solidFill>
            </a:endParaRPr>
          </a:p>
          <a:p>
            <a:pPr marL="324000" lvl="1" indent="0" eaLnBrk="1" fontAlgn="auto" hangingPunct="1">
              <a:spcAft>
                <a:spcPts val="0"/>
              </a:spcAft>
              <a:buNone/>
              <a:defRPr/>
            </a:pPr>
            <a:endParaRPr lang="en-US" sz="1600" dirty="0">
              <a:solidFill>
                <a:schemeClr val="accent1">
                  <a:lumMod val="50000"/>
                </a:schemeClr>
              </a:solidFill>
            </a:endParaRPr>
          </a:p>
          <a:p>
            <a:pPr marL="324000" lvl="1" indent="0" eaLnBrk="1" fontAlgn="auto" hangingPunct="1">
              <a:spcAft>
                <a:spcPts val="0"/>
              </a:spcAft>
              <a:buNone/>
              <a:defRPr/>
            </a:pPr>
            <a:r>
              <a:rPr lang="en-US" sz="1600" dirty="0">
                <a:solidFill>
                  <a:schemeClr val="accent1">
                    <a:lumMod val="50000"/>
                  </a:schemeClr>
                </a:solidFill>
              </a:rPr>
              <a:t>NOTE: You must notify NEMA PA staff of any changes to the Scope of Work prior to starting work or risk loss of funding for the project.</a:t>
            </a:r>
          </a:p>
        </p:txBody>
      </p:sp>
      <p:sp>
        <p:nvSpPr>
          <p:cNvPr id="2" name="Date Placeholder 1">
            <a:extLst>
              <a:ext uri="{FF2B5EF4-FFF2-40B4-BE49-F238E27FC236}">
                <a16:creationId xmlns:a16="http://schemas.microsoft.com/office/drawing/2014/main" id="{8D67D7CC-CB25-DAB2-28AD-D0A22CBE8C33}"/>
              </a:ext>
            </a:extLst>
          </p:cNvPr>
          <p:cNvSpPr>
            <a:spLocks noGrp="1"/>
          </p:cNvSpPr>
          <p:nvPr>
            <p:ph type="dt" sz="half" idx="10"/>
          </p:nvPr>
        </p:nvSpPr>
        <p:spPr/>
        <p:txBody>
          <a:bodyPr/>
          <a:lstStyle/>
          <a:p>
            <a:fld id="{25E789FC-C78D-4EE8-9BD0-B41D2CBB6F61}" type="datetime1">
              <a:rPr lang="en-US" smtClean="0"/>
              <a:t>6/2/2025</a:t>
            </a:fld>
            <a:endParaRPr lang="en-US" dirty="0"/>
          </a:p>
        </p:txBody>
      </p:sp>
    </p:spTree>
    <p:extLst>
      <p:ext uri="{BB962C8B-B14F-4D97-AF65-F5344CB8AC3E}">
        <p14:creationId xmlns:p14="http://schemas.microsoft.com/office/powerpoint/2010/main" val="1377326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Duplication of Benefits</a:t>
            </a:r>
            <a:br>
              <a:rPr lang="en-US" dirty="0"/>
            </a:br>
            <a:r>
              <a:rPr lang="en-US" sz="2000" dirty="0"/>
              <a:t>PAPPG v.5 pages 113-118</a:t>
            </a:r>
          </a:p>
        </p:txBody>
      </p:sp>
      <p:sp>
        <p:nvSpPr>
          <p:cNvPr id="3" name="Content Placeholder 2"/>
          <p:cNvSpPr>
            <a:spLocks noGrp="1"/>
          </p:cNvSpPr>
          <p:nvPr>
            <p:ph idx="1"/>
          </p:nvPr>
        </p:nvSpPr>
        <p:spPr/>
        <p:txBody>
          <a:bodyPr/>
          <a:lstStyle/>
          <a:p>
            <a:r>
              <a:rPr lang="en-US" dirty="0"/>
              <a:t>FEMA is legally prohibited from duplicating benefits from other sources.</a:t>
            </a:r>
          </a:p>
          <a:p>
            <a:r>
              <a:rPr lang="en-US" dirty="0"/>
              <a:t>Duplication of benefits can result in the reduction in funding to eligible costs, partial de-obligation of funds, or total de-obligation of funds. </a:t>
            </a:r>
          </a:p>
          <a:p>
            <a:r>
              <a:rPr lang="en-US" dirty="0"/>
              <a:t>FEMA cannot provide funding that duplicates:</a:t>
            </a:r>
          </a:p>
          <a:p>
            <a:pPr lvl="1"/>
            <a:r>
              <a:rPr lang="en-US" dirty="0"/>
              <a:t>Insurance proceeds</a:t>
            </a:r>
          </a:p>
          <a:p>
            <a:pPr lvl="2"/>
            <a:r>
              <a:rPr lang="en-US" dirty="0"/>
              <a:t>Actual proceeds, if known when the project is being developed, or</a:t>
            </a:r>
          </a:p>
          <a:p>
            <a:pPr lvl="2"/>
            <a:r>
              <a:rPr lang="en-US" dirty="0"/>
              <a:t>Anticipated proceeds based on FEMA’s reading of the insurance documents</a:t>
            </a:r>
          </a:p>
          <a:p>
            <a:pPr lvl="1"/>
            <a:r>
              <a:rPr lang="en-US" dirty="0"/>
              <a:t>Non-Federal Grants </a:t>
            </a:r>
          </a:p>
          <a:p>
            <a:pPr lvl="1"/>
            <a:r>
              <a:rPr lang="en-US" b="1" dirty="0"/>
              <a:t>Ear-marked</a:t>
            </a:r>
            <a:r>
              <a:rPr lang="en-US" dirty="0"/>
              <a:t> Cash Donations</a:t>
            </a:r>
          </a:p>
          <a:p>
            <a:pPr lvl="1"/>
            <a:r>
              <a:rPr lang="en-US" dirty="0"/>
              <a:t>Other Federal Awards</a:t>
            </a:r>
          </a:p>
          <a:p>
            <a:pPr lvl="1"/>
            <a:r>
              <a:rPr lang="en-US" dirty="0"/>
              <a:t>Funding Between FEMA Programs</a:t>
            </a:r>
          </a:p>
          <a:p>
            <a:pPr lvl="1"/>
            <a:endParaRPr lang="en-US" dirty="0"/>
          </a:p>
        </p:txBody>
      </p:sp>
      <p:sp>
        <p:nvSpPr>
          <p:cNvPr id="4" name="Date Placeholder 3">
            <a:extLst>
              <a:ext uri="{FF2B5EF4-FFF2-40B4-BE49-F238E27FC236}">
                <a16:creationId xmlns:a16="http://schemas.microsoft.com/office/drawing/2014/main" id="{EDA5F7FC-F612-E356-D3BF-C36E860479B3}"/>
              </a:ext>
            </a:extLst>
          </p:cNvPr>
          <p:cNvSpPr>
            <a:spLocks noGrp="1"/>
          </p:cNvSpPr>
          <p:nvPr>
            <p:ph type="dt" sz="half" idx="10"/>
          </p:nvPr>
        </p:nvSpPr>
        <p:spPr/>
        <p:txBody>
          <a:bodyPr/>
          <a:lstStyle/>
          <a:p>
            <a:fld id="{F23D123C-2D6A-4AE9-8FF1-2B6B5F7519CB}" type="datetime1">
              <a:rPr lang="en-US" smtClean="0"/>
              <a:t>6/2/2025</a:t>
            </a:fld>
            <a:endParaRPr lang="en-US" dirty="0"/>
          </a:p>
        </p:txBody>
      </p:sp>
    </p:spTree>
    <p:extLst>
      <p:ext uri="{BB962C8B-B14F-4D97-AF65-F5344CB8AC3E}">
        <p14:creationId xmlns:p14="http://schemas.microsoft.com/office/powerpoint/2010/main" val="174027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lstStyle/>
          <a:p>
            <a:r>
              <a:rPr lang="en-US" dirty="0"/>
              <a:t>Categories of Work</a:t>
            </a:r>
          </a:p>
        </p:txBody>
      </p:sp>
      <p:pic>
        <p:nvPicPr>
          <p:cNvPr id="4" name="Picture 3"/>
          <p:cNvPicPr>
            <a:picLocks noChangeAspect="1"/>
          </p:cNvPicPr>
          <p:nvPr/>
        </p:nvPicPr>
        <p:blipFill>
          <a:blip r:embed="rId3"/>
          <a:stretch>
            <a:fillRect/>
          </a:stretch>
        </p:blipFill>
        <p:spPr>
          <a:xfrm>
            <a:off x="1095374" y="1417638"/>
            <a:ext cx="7147361" cy="3916362"/>
          </a:xfrm>
          <a:prstGeom prst="rect">
            <a:avLst/>
          </a:prstGeom>
        </p:spPr>
      </p:pic>
      <p:sp>
        <p:nvSpPr>
          <p:cNvPr id="3" name="Date Placeholder 2">
            <a:extLst>
              <a:ext uri="{FF2B5EF4-FFF2-40B4-BE49-F238E27FC236}">
                <a16:creationId xmlns:a16="http://schemas.microsoft.com/office/drawing/2014/main" id="{AF54DFAC-BCFF-B70E-F415-3FE861A1356D}"/>
              </a:ext>
            </a:extLst>
          </p:cNvPr>
          <p:cNvSpPr>
            <a:spLocks noGrp="1"/>
          </p:cNvSpPr>
          <p:nvPr>
            <p:ph type="dt" sz="half" idx="10"/>
          </p:nvPr>
        </p:nvSpPr>
        <p:spPr/>
        <p:txBody>
          <a:bodyPr/>
          <a:lstStyle/>
          <a:p>
            <a:fld id="{17F1D844-A5C1-4B02-8479-38A9210A876C}" type="datetime1">
              <a:rPr lang="en-US" smtClean="0"/>
              <a:t>6/2/2025</a:t>
            </a:fld>
            <a:endParaRPr lang="en-US" dirty="0"/>
          </a:p>
        </p:txBody>
      </p:sp>
    </p:spTree>
    <p:extLst>
      <p:ext uri="{BB962C8B-B14F-4D97-AF65-F5344CB8AC3E}">
        <p14:creationId xmlns:p14="http://schemas.microsoft.com/office/powerpoint/2010/main" val="48960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281"/>
            <a:ext cx="8229600" cy="944562"/>
          </a:xfrm>
        </p:spPr>
        <p:txBody>
          <a:bodyPr>
            <a:normAutofit/>
          </a:bodyPr>
          <a:lstStyle/>
          <a:p>
            <a:r>
              <a:rPr lang="en-US" sz="2700" dirty="0">
                <a:latin typeface="+mn-lt"/>
              </a:rPr>
              <a:t>PUBLIC ASSISTANCE </a:t>
            </a:r>
            <a:br>
              <a:rPr lang="en-US" sz="2800" dirty="0">
                <a:latin typeface="+mn-lt"/>
              </a:rPr>
            </a:br>
            <a:r>
              <a:rPr lang="en-US" sz="2800" dirty="0">
                <a:latin typeface="+mn-lt"/>
              </a:rPr>
              <a:t>AL # 97.036</a:t>
            </a:r>
            <a:endParaRPr lang="en-US" dirty="0">
              <a:latin typeface="+mn-lt"/>
            </a:endParaRPr>
          </a:p>
        </p:txBody>
      </p:sp>
      <p:sp>
        <p:nvSpPr>
          <p:cNvPr id="4" name="Content Placeholder 3"/>
          <p:cNvSpPr>
            <a:spLocks noGrp="1" noChangeArrowheads="1"/>
          </p:cNvSpPr>
          <p:nvPr>
            <p:ph sz="quarter" idx="4294967295"/>
          </p:nvPr>
        </p:nvSpPr>
        <p:spPr>
          <a:xfrm>
            <a:off x="152400" y="932749"/>
            <a:ext cx="8839200" cy="2218345"/>
          </a:xfrm>
          <a:prstGeom prst="rect">
            <a:avLst/>
          </a:prstGeom>
        </p:spPr>
        <p:txBody>
          <a:bodyPr>
            <a:normAutofit lnSpcReduction="10000"/>
          </a:bodyPr>
          <a:lstStyle/>
          <a:p>
            <a:pPr algn="ctr" eaLnBrk="1" fontAlgn="auto" hangingPunct="1">
              <a:spcAft>
                <a:spcPts val="0"/>
              </a:spcAft>
              <a:buFont typeface="Wingdings" panose="05000000000000000000" pitchFamily="2" charset="2"/>
              <a:buNone/>
              <a:defRPr/>
            </a:pPr>
            <a:r>
              <a:rPr lang="en-US" altLang="en-US" sz="3600" cap="small" dirty="0"/>
              <a:t>DR-4868</a:t>
            </a:r>
          </a:p>
          <a:p>
            <a:pPr algn="ctr" eaLnBrk="1" fontAlgn="auto" hangingPunct="1">
              <a:spcAft>
                <a:spcPts val="0"/>
              </a:spcAft>
              <a:buFont typeface="Wingdings" panose="05000000000000000000" pitchFamily="2" charset="2"/>
              <a:buNone/>
              <a:defRPr/>
            </a:pPr>
            <a:r>
              <a:rPr lang="en-US" altLang="en-US" sz="1800" cap="small" dirty="0"/>
              <a:t>INCIDENT PERIOD: March 18-19, 2025</a:t>
            </a:r>
          </a:p>
          <a:p>
            <a:pPr algn="ctr" eaLnBrk="1" fontAlgn="auto" hangingPunct="1">
              <a:spcAft>
                <a:spcPts val="0"/>
              </a:spcAft>
              <a:buFont typeface="Wingdings" panose="05000000000000000000" pitchFamily="2" charset="2"/>
              <a:buNone/>
              <a:defRPr/>
            </a:pPr>
            <a:r>
              <a:rPr lang="en-US" altLang="en-US" sz="1800" cap="small" dirty="0"/>
              <a:t>SIGNED BY THE PRESIDENT: May 21, 2025</a:t>
            </a:r>
          </a:p>
          <a:p>
            <a:pPr algn="ctr" eaLnBrk="1" fontAlgn="auto" hangingPunct="1">
              <a:spcAft>
                <a:spcPts val="0"/>
              </a:spcAft>
              <a:buFont typeface="Wingdings" panose="05000000000000000000" pitchFamily="2" charset="2"/>
              <a:buNone/>
              <a:defRPr/>
            </a:pPr>
            <a:r>
              <a:rPr lang="en-US" altLang="en-US" sz="1800" cap="small" dirty="0"/>
              <a:t>(Severe Winter Storm and Straight-line Winds)</a:t>
            </a:r>
          </a:p>
          <a:p>
            <a:pPr algn="ctr" eaLnBrk="1" fontAlgn="auto" hangingPunct="1">
              <a:spcAft>
                <a:spcPts val="0"/>
              </a:spcAft>
              <a:buFont typeface="Wingdings" panose="05000000000000000000" pitchFamily="2" charset="2"/>
              <a:buNone/>
              <a:defRPr/>
            </a:pPr>
            <a:r>
              <a:rPr lang="en-US" altLang="en-US" sz="1400" dirty="0"/>
              <a:t>Boone, Burt, Butler, Cass, Clay, Colfax, Cuming, Dodge, Douglas, Fillmore, Hamilton, Jefferson, Johnson, Lancaster, Nuckolls, Otoe, Platte, Polk, Saline, Sarpy, Saunders, Seward, Thayer, Thurston, Washington, Webster, and York Counties</a:t>
            </a:r>
          </a:p>
        </p:txBody>
      </p:sp>
      <p:pic>
        <p:nvPicPr>
          <p:cNvPr id="5" name="Picture 4">
            <a:extLst>
              <a:ext uri="{FF2B5EF4-FFF2-40B4-BE49-F238E27FC236}">
                <a16:creationId xmlns:a16="http://schemas.microsoft.com/office/drawing/2014/main" id="{9FCEE565-DBC8-AEDB-EDAC-DD94130CBA64}"/>
              </a:ext>
            </a:extLst>
          </p:cNvPr>
          <p:cNvPicPr>
            <a:picLocks noChangeAspect="1"/>
          </p:cNvPicPr>
          <p:nvPr/>
        </p:nvPicPr>
        <p:blipFill>
          <a:blip r:embed="rId3"/>
          <a:stretch>
            <a:fillRect/>
          </a:stretch>
        </p:blipFill>
        <p:spPr>
          <a:xfrm>
            <a:off x="809625" y="2971800"/>
            <a:ext cx="7524750" cy="3657600"/>
          </a:xfrm>
          <a:prstGeom prst="rect">
            <a:avLst/>
          </a:prstGeom>
        </p:spPr>
      </p:pic>
      <p:pic>
        <p:nvPicPr>
          <p:cNvPr id="7" name="Picture 6">
            <a:extLst>
              <a:ext uri="{FF2B5EF4-FFF2-40B4-BE49-F238E27FC236}">
                <a16:creationId xmlns:a16="http://schemas.microsoft.com/office/drawing/2014/main" id="{86DCEF7D-63CB-2445-32A6-4F7C5ABE29F2}"/>
              </a:ext>
            </a:extLst>
          </p:cNvPr>
          <p:cNvPicPr>
            <a:picLocks noChangeAspect="1"/>
          </p:cNvPicPr>
          <p:nvPr/>
        </p:nvPicPr>
        <p:blipFill>
          <a:blip r:embed="rId4"/>
          <a:stretch>
            <a:fillRect/>
          </a:stretch>
        </p:blipFill>
        <p:spPr>
          <a:xfrm>
            <a:off x="1066800" y="5791200"/>
            <a:ext cx="1295400" cy="509137"/>
          </a:xfrm>
          <a:prstGeom prst="rect">
            <a:avLst/>
          </a:prstGeom>
        </p:spPr>
      </p:pic>
      <p:sp>
        <p:nvSpPr>
          <p:cNvPr id="2" name="Date Placeholder 1">
            <a:extLst>
              <a:ext uri="{FF2B5EF4-FFF2-40B4-BE49-F238E27FC236}">
                <a16:creationId xmlns:a16="http://schemas.microsoft.com/office/drawing/2014/main" id="{0DBB9723-59E7-4636-DC76-3D10A18456A3}"/>
              </a:ext>
            </a:extLst>
          </p:cNvPr>
          <p:cNvSpPr>
            <a:spLocks noGrp="1"/>
          </p:cNvSpPr>
          <p:nvPr>
            <p:ph type="dt" sz="half" idx="10"/>
          </p:nvPr>
        </p:nvSpPr>
        <p:spPr/>
        <p:txBody>
          <a:bodyPr/>
          <a:lstStyle/>
          <a:p>
            <a:fld id="{14484F27-DF1F-423E-BB26-C9AE6DB92D3B}" type="datetime1">
              <a:rPr lang="en-US" smtClean="0"/>
              <a:t>6/2/2025</a:t>
            </a:fld>
            <a:endParaRPr lang="en-US"/>
          </a:p>
        </p:txBody>
      </p:sp>
    </p:spTree>
    <p:extLst>
      <p:ext uri="{BB962C8B-B14F-4D97-AF65-F5344CB8AC3E}">
        <p14:creationId xmlns:p14="http://schemas.microsoft.com/office/powerpoint/2010/main" val="342539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en-US" sz="2400" b="1" dirty="0">
                <a:solidFill>
                  <a:schemeClr val="accent1">
                    <a:lumMod val="75000"/>
                  </a:schemeClr>
                </a:solidFill>
              </a:rPr>
              <a:t>Emergency Work: </a:t>
            </a:r>
            <a:br>
              <a:rPr lang="en-US" sz="2400" b="1" dirty="0">
                <a:solidFill>
                  <a:schemeClr val="accent1">
                    <a:lumMod val="75000"/>
                  </a:schemeClr>
                </a:solidFill>
              </a:rPr>
            </a:br>
            <a:r>
              <a:rPr lang="en-US" sz="2400" b="1" dirty="0">
                <a:solidFill>
                  <a:schemeClr val="accent1">
                    <a:lumMod val="75000"/>
                  </a:schemeClr>
                </a:solidFill>
              </a:rPr>
              <a:t>Debris Removal Category A</a:t>
            </a:r>
            <a:br>
              <a:rPr lang="en-US" sz="2400" b="1" dirty="0">
                <a:solidFill>
                  <a:schemeClr val="accent1">
                    <a:lumMod val="75000"/>
                  </a:schemeClr>
                </a:solidFill>
              </a:rPr>
            </a:br>
            <a:r>
              <a:rPr lang="en-US" sz="1800" b="1" dirty="0">
                <a:solidFill>
                  <a:schemeClr val="accent1">
                    <a:lumMod val="75000"/>
                  </a:schemeClr>
                </a:solidFill>
              </a:rPr>
              <a:t>PAPPG v.5 pages 117-130</a:t>
            </a:r>
            <a:endParaRPr lang="en-US" sz="2400" b="1" dirty="0">
              <a:solidFill>
                <a:schemeClr val="accent1">
                  <a:lumMod val="75000"/>
                </a:schemeClr>
              </a:solidFill>
            </a:endParaRPr>
          </a:p>
        </p:txBody>
      </p:sp>
      <p:sp>
        <p:nvSpPr>
          <p:cNvPr id="3" name="Content Placeholder 2"/>
          <p:cNvSpPr>
            <a:spLocks noGrp="1"/>
          </p:cNvSpPr>
          <p:nvPr>
            <p:ph sz="half" idx="1"/>
          </p:nvPr>
        </p:nvSpPr>
        <p:spPr>
          <a:xfrm>
            <a:off x="457200" y="1600200"/>
            <a:ext cx="4038600" cy="4525963"/>
          </a:xfrm>
        </p:spPr>
        <p:txBody>
          <a:bodyPr>
            <a:normAutofit/>
          </a:bodyPr>
          <a:lstStyle/>
          <a:p>
            <a:pPr>
              <a:lnSpc>
                <a:spcPct val="90000"/>
              </a:lnSpc>
              <a:spcAft>
                <a:spcPct val="0"/>
              </a:spcAft>
            </a:pPr>
            <a:r>
              <a:rPr lang="en-US" altLang="en-US" sz="1800" dirty="0">
                <a:solidFill>
                  <a:schemeClr val="accent1">
                    <a:lumMod val="50000"/>
                  </a:schemeClr>
                </a:solidFill>
              </a:rPr>
              <a:t>Debris removal is eligible when:</a:t>
            </a:r>
          </a:p>
          <a:p>
            <a:pPr lvl="1">
              <a:lnSpc>
                <a:spcPct val="90000"/>
              </a:lnSpc>
              <a:spcAft>
                <a:spcPct val="0"/>
              </a:spcAft>
              <a:buFont typeface="Arial" panose="020B0604020202020204" pitchFamily="34" charset="0"/>
              <a:buChar char="•"/>
            </a:pPr>
            <a:r>
              <a:rPr lang="en-US" altLang="en-US" sz="1800" dirty="0">
                <a:solidFill>
                  <a:schemeClr val="accent1">
                    <a:lumMod val="50000"/>
                  </a:schemeClr>
                </a:solidFill>
              </a:rPr>
              <a:t>It eliminates an immediate threat to life, health, and safety</a:t>
            </a:r>
          </a:p>
          <a:p>
            <a:pPr lvl="1">
              <a:lnSpc>
                <a:spcPct val="90000"/>
              </a:lnSpc>
              <a:spcAft>
                <a:spcPct val="0"/>
              </a:spcAft>
              <a:buFont typeface="Arial" panose="020B0604020202020204" pitchFamily="34" charset="0"/>
              <a:buChar char="•"/>
            </a:pPr>
            <a:r>
              <a:rPr lang="en-US" altLang="en-US" sz="1800" dirty="0">
                <a:solidFill>
                  <a:schemeClr val="accent1">
                    <a:lumMod val="50000"/>
                  </a:schemeClr>
                </a:solidFill>
              </a:rPr>
              <a:t>It eliminates an immediate threat of significant damage to improved property</a:t>
            </a:r>
          </a:p>
          <a:p>
            <a:pPr lvl="1">
              <a:lnSpc>
                <a:spcPct val="90000"/>
              </a:lnSpc>
              <a:spcAft>
                <a:spcPct val="0"/>
              </a:spcAft>
              <a:buFont typeface="Arial" panose="020B0604020202020204" pitchFamily="34" charset="0"/>
              <a:buChar char="•"/>
            </a:pPr>
            <a:r>
              <a:rPr lang="en-US" altLang="en-US" sz="1800" dirty="0">
                <a:solidFill>
                  <a:schemeClr val="accent1">
                    <a:lumMod val="50000"/>
                  </a:schemeClr>
                </a:solidFill>
              </a:rPr>
              <a:t>It ensures economic recovery of the community and provides a benefit for the community-at-large</a:t>
            </a:r>
          </a:p>
          <a:p>
            <a:pPr>
              <a:lnSpc>
                <a:spcPct val="90000"/>
              </a:lnSpc>
              <a:spcAft>
                <a:spcPct val="0"/>
              </a:spcAft>
            </a:pPr>
            <a:r>
              <a:rPr lang="en-US" altLang="en-US" sz="1800" dirty="0">
                <a:solidFill>
                  <a:schemeClr val="accent1">
                    <a:lumMod val="50000"/>
                  </a:schemeClr>
                </a:solidFill>
              </a:rPr>
              <a:t>Straight-time and Overtime labor costs are eligible for reimbursement.</a:t>
            </a:r>
          </a:p>
          <a:p>
            <a:pPr marL="457200" lvl="1" indent="0">
              <a:lnSpc>
                <a:spcPct val="90000"/>
              </a:lnSpc>
              <a:spcAft>
                <a:spcPct val="0"/>
              </a:spcAft>
              <a:buNone/>
            </a:pPr>
            <a:endParaRPr lang="en-US" altLang="en-US" sz="1800" dirty="0"/>
          </a:p>
          <a:p>
            <a:pPr marL="457200" lvl="1" indent="0">
              <a:lnSpc>
                <a:spcPct val="90000"/>
              </a:lnSpc>
              <a:spcAft>
                <a:spcPct val="0"/>
              </a:spcAft>
              <a:buNone/>
            </a:pPr>
            <a:endParaRPr lang="en-US" altLang="en-US" sz="1800" dirty="0"/>
          </a:p>
        </p:txBody>
      </p:sp>
      <p:pic>
        <p:nvPicPr>
          <p:cNvPr id="6" name="Picture 5">
            <a:extLst>
              <a:ext uri="{FF2B5EF4-FFF2-40B4-BE49-F238E27FC236}">
                <a16:creationId xmlns:a16="http://schemas.microsoft.com/office/drawing/2014/main" id="{B0F93B05-3A47-F470-B6EF-9656999950E3}"/>
              </a:ext>
            </a:extLst>
          </p:cNvPr>
          <p:cNvPicPr>
            <a:picLocks noChangeAspect="1"/>
          </p:cNvPicPr>
          <p:nvPr/>
        </p:nvPicPr>
        <p:blipFill>
          <a:blip r:embed="rId3"/>
          <a:stretch>
            <a:fillRect/>
          </a:stretch>
        </p:blipFill>
        <p:spPr>
          <a:xfrm>
            <a:off x="4572000" y="1524000"/>
            <a:ext cx="4038600" cy="2348482"/>
          </a:xfrm>
          <a:prstGeom prst="rect">
            <a:avLst/>
          </a:prstGeom>
          <a:noFill/>
        </p:spPr>
      </p:pic>
      <p:sp>
        <p:nvSpPr>
          <p:cNvPr id="17" name="Date Placeholder 4">
            <a:extLst>
              <a:ext uri="{FF2B5EF4-FFF2-40B4-BE49-F238E27FC236}">
                <a16:creationId xmlns:a16="http://schemas.microsoft.com/office/drawing/2014/main" id="{12A2EB23-C262-CFB3-194B-8C55A31DB1B0}"/>
              </a:ext>
            </a:extLst>
          </p:cNvPr>
          <p:cNvSpPr>
            <a:spLocks noGrp="1"/>
          </p:cNvSpPr>
          <p:nvPr>
            <p:ph type="dt" sz="half" idx="10"/>
          </p:nvPr>
        </p:nvSpPr>
        <p:spPr>
          <a:xfrm>
            <a:off x="457200" y="6356350"/>
            <a:ext cx="2133600" cy="365125"/>
          </a:xfrm>
        </p:spPr>
        <p:txBody>
          <a:bodyPr/>
          <a:lstStyle/>
          <a:p>
            <a:pPr>
              <a:spcAft>
                <a:spcPts val="600"/>
              </a:spcAft>
            </a:pPr>
            <a:fld id="{1B5897EA-BCB6-4E4A-90ED-2D77117AAB2C}" type="datetime1">
              <a:rPr lang="en-US" smtClean="0"/>
              <a:t>6/2/2025</a:t>
            </a:fld>
            <a:endParaRPr lang="en-US" dirty="0"/>
          </a:p>
        </p:txBody>
      </p:sp>
      <p:pic>
        <p:nvPicPr>
          <p:cNvPr id="8" name="Picture 7">
            <a:extLst>
              <a:ext uri="{FF2B5EF4-FFF2-40B4-BE49-F238E27FC236}">
                <a16:creationId xmlns:a16="http://schemas.microsoft.com/office/drawing/2014/main" id="{737CA6D9-1209-D708-2301-07B99BF2C743}"/>
              </a:ext>
            </a:extLst>
          </p:cNvPr>
          <p:cNvPicPr>
            <a:picLocks noChangeAspect="1"/>
          </p:cNvPicPr>
          <p:nvPr/>
        </p:nvPicPr>
        <p:blipFill>
          <a:blip r:embed="rId4"/>
          <a:stretch>
            <a:fillRect/>
          </a:stretch>
        </p:blipFill>
        <p:spPr>
          <a:xfrm>
            <a:off x="4572000" y="3872482"/>
            <a:ext cx="4038600" cy="2243140"/>
          </a:xfrm>
          <a:prstGeom prst="rect">
            <a:avLst/>
          </a:prstGeom>
        </p:spPr>
      </p:pic>
    </p:spTree>
    <p:extLst>
      <p:ext uri="{BB962C8B-B14F-4D97-AF65-F5344CB8AC3E}">
        <p14:creationId xmlns:p14="http://schemas.microsoft.com/office/powerpoint/2010/main" val="342256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600" dirty="0"/>
              <a:t>Emergency Work</a:t>
            </a:r>
            <a:br>
              <a:rPr lang="en-US" sz="3600" dirty="0"/>
            </a:br>
            <a:r>
              <a:rPr lang="en-US" sz="2800" dirty="0"/>
              <a:t>Category B – Emergency Protective Measures</a:t>
            </a:r>
            <a:br>
              <a:rPr lang="en-US" sz="2800" dirty="0"/>
            </a:br>
            <a:r>
              <a:rPr lang="en-US" sz="1800" dirty="0"/>
              <a:t>PAPPG v.5 pages 130-166</a:t>
            </a:r>
          </a:p>
        </p:txBody>
      </p:sp>
      <p:sp>
        <p:nvSpPr>
          <p:cNvPr id="3" name="Content Placeholder 2"/>
          <p:cNvSpPr>
            <a:spLocks noGrp="1"/>
          </p:cNvSpPr>
          <p:nvPr>
            <p:ph idx="1"/>
          </p:nvPr>
        </p:nvSpPr>
        <p:spPr/>
        <p:txBody>
          <a:bodyPr>
            <a:normAutofit/>
          </a:bodyPr>
          <a:lstStyle/>
          <a:p>
            <a:r>
              <a:rPr lang="en-US" sz="1600" dirty="0"/>
              <a:t>Emergency protective measures are actions taken before, during, and following a disaster to save lives, protect public health and safety, or eliminate immediate threat of significant damage to improved public and private property.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If Cat A/B Emergency Work projects are not completed within a timely manner, FEMA may determine that there was no immediate threat to life, health, safety, or improved property, and determine that the work is ineligible for reimbursement</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E0A1AA3D-518F-BFE0-AEFF-1F93D189253C}"/>
              </a:ext>
            </a:extLst>
          </p:cNvPr>
          <p:cNvSpPr>
            <a:spLocks noGrp="1"/>
          </p:cNvSpPr>
          <p:nvPr>
            <p:ph type="dt" sz="half" idx="10"/>
          </p:nvPr>
        </p:nvSpPr>
        <p:spPr/>
        <p:txBody>
          <a:bodyPr/>
          <a:lstStyle/>
          <a:p>
            <a:fld id="{8A4444B8-96BA-4EF9-8E52-53916261289C}" type="datetime1">
              <a:rPr lang="en-US" smtClean="0"/>
              <a:t>6/2/2025</a:t>
            </a:fld>
            <a:endParaRPr lang="en-US" dirty="0"/>
          </a:p>
        </p:txBody>
      </p:sp>
      <p:pic>
        <p:nvPicPr>
          <p:cNvPr id="5" name="Content Placeholder 3">
            <a:extLst>
              <a:ext uri="{FF2B5EF4-FFF2-40B4-BE49-F238E27FC236}">
                <a16:creationId xmlns:a16="http://schemas.microsoft.com/office/drawing/2014/main" id="{EFC75105-AC80-A7E8-8A14-37D0DAF6500F}"/>
              </a:ext>
            </a:extLst>
          </p:cNvPr>
          <p:cNvPicPr>
            <a:picLocks noChangeAspect="1"/>
          </p:cNvPicPr>
          <p:nvPr/>
        </p:nvPicPr>
        <p:blipFill>
          <a:blip r:embed="rId3"/>
          <a:stretch>
            <a:fillRect/>
          </a:stretch>
        </p:blipFill>
        <p:spPr>
          <a:xfrm>
            <a:off x="1981200" y="2438400"/>
            <a:ext cx="4953000" cy="1795665"/>
          </a:xfrm>
          <a:prstGeom prst="rect">
            <a:avLst/>
          </a:prstGeom>
        </p:spPr>
      </p:pic>
    </p:spTree>
    <p:extLst>
      <p:ext uri="{BB962C8B-B14F-4D97-AF65-F5344CB8AC3E}">
        <p14:creationId xmlns:p14="http://schemas.microsoft.com/office/powerpoint/2010/main" val="411430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357"/>
            <a:ext cx="8229600" cy="1143000"/>
          </a:xfrm>
        </p:spPr>
        <p:txBody>
          <a:bodyPr>
            <a:noAutofit/>
          </a:bodyPr>
          <a:lstStyle/>
          <a:p>
            <a:pPr eaLnBrk="1" fontAlgn="auto" hangingPunct="1">
              <a:spcAft>
                <a:spcPts val="0"/>
              </a:spcAft>
              <a:defRPr/>
            </a:pPr>
            <a:r>
              <a:rPr lang="en-US" dirty="0"/>
              <a:t>Emergency Work</a:t>
            </a:r>
            <a:br>
              <a:rPr lang="en-US" dirty="0"/>
            </a:br>
            <a:r>
              <a:rPr lang="en-US" dirty="0"/>
              <a:t>Donated Resources – Category B</a:t>
            </a:r>
          </a:p>
        </p:txBody>
      </p:sp>
      <p:sp>
        <p:nvSpPr>
          <p:cNvPr id="37891" name="Content Placeholder 2"/>
          <p:cNvSpPr>
            <a:spLocks noGrp="1"/>
          </p:cNvSpPr>
          <p:nvPr>
            <p:ph idx="1"/>
          </p:nvPr>
        </p:nvSpPr>
        <p:spPr>
          <a:xfrm>
            <a:off x="609600" y="1066800"/>
            <a:ext cx="7810500" cy="5059362"/>
          </a:xfrm>
        </p:spPr>
        <p:txBody>
          <a:bodyPr rtlCol="0">
            <a:noAutofit/>
          </a:bodyPr>
          <a:lstStyle/>
          <a:p>
            <a:pPr marL="0" indent="0">
              <a:buNone/>
              <a:defRPr/>
            </a:pPr>
            <a:r>
              <a:rPr lang="en-US" sz="1600" dirty="0">
                <a:solidFill>
                  <a:schemeClr val="accent1">
                    <a:lumMod val="50000"/>
                  </a:schemeClr>
                </a:solidFill>
              </a:rPr>
              <a:t>Individuals and organizations often donate resources (equipment, supplies, materials, or labor) to assist with response activities. </a:t>
            </a:r>
          </a:p>
          <a:p>
            <a:r>
              <a:rPr lang="en-US" sz="1600" dirty="0">
                <a:solidFill>
                  <a:schemeClr val="accent1">
                    <a:lumMod val="50000"/>
                  </a:schemeClr>
                </a:solidFill>
                <a:latin typeface="+mn-lt"/>
              </a:rPr>
              <a:t>FEMA prepares the donated resource project separate from the emergency work projects for the applicant’s incurred costs. </a:t>
            </a:r>
            <a:r>
              <a:rPr lang="en-US" sz="1600" dirty="0">
                <a:solidFill>
                  <a:schemeClr val="accent1">
                    <a:lumMod val="50000"/>
                  </a:schemeClr>
                </a:solidFill>
                <a:effectLst/>
                <a:latin typeface="+mn-lt"/>
              </a:rPr>
              <a:t>FEMA does not obligate donated resources projects until after all the applicant's emergency work projects have been obligated</a:t>
            </a:r>
          </a:p>
          <a:p>
            <a:pPr marL="306000" indent="-306000">
              <a:defRPr/>
            </a:pPr>
            <a:r>
              <a:rPr lang="en-US" sz="1600" dirty="0">
                <a:solidFill>
                  <a:schemeClr val="accent1">
                    <a:lumMod val="50000"/>
                  </a:schemeClr>
                </a:solidFill>
              </a:rPr>
              <a:t>Volunteer labor must be </a:t>
            </a:r>
            <a:r>
              <a:rPr lang="en-US" sz="1600" b="1" dirty="0">
                <a:solidFill>
                  <a:schemeClr val="accent1">
                    <a:lumMod val="50000"/>
                  </a:schemeClr>
                </a:solidFill>
              </a:rPr>
              <a:t>well-documented</a:t>
            </a:r>
            <a:r>
              <a:rPr lang="en-US" sz="1600" dirty="0">
                <a:solidFill>
                  <a:schemeClr val="accent1">
                    <a:lumMod val="50000"/>
                  </a:schemeClr>
                </a:solidFill>
              </a:rPr>
              <a:t> (name, hours worked, work site/location, and description of work for each volunteer)</a:t>
            </a:r>
          </a:p>
          <a:p>
            <a:pPr marL="306000" indent="-306000">
              <a:defRPr/>
            </a:pPr>
            <a:r>
              <a:rPr lang="en-US" sz="1600" dirty="0">
                <a:solidFill>
                  <a:schemeClr val="accent1">
                    <a:lumMod val="50000"/>
                  </a:schemeClr>
                </a:solidFill>
              </a:rPr>
              <a:t>Donated equipment and materials need supporting/equivalent information.</a:t>
            </a:r>
          </a:p>
          <a:p>
            <a:pPr marL="306000" indent="-306000">
              <a:defRPr/>
            </a:pPr>
            <a:r>
              <a:rPr lang="en-US" sz="1600" dirty="0">
                <a:solidFill>
                  <a:schemeClr val="accent1">
                    <a:lumMod val="50000"/>
                  </a:schemeClr>
                </a:solidFill>
              </a:rPr>
              <a:t>Donated Resources Emergency Work Projects may be used to offset the non-federal cost share of other eligible emergency work (Category A&amp;B) projects.</a:t>
            </a:r>
          </a:p>
        </p:txBody>
      </p:sp>
      <p:sp>
        <p:nvSpPr>
          <p:cNvPr id="3" name="Date Placeholder 2">
            <a:extLst>
              <a:ext uri="{FF2B5EF4-FFF2-40B4-BE49-F238E27FC236}">
                <a16:creationId xmlns:a16="http://schemas.microsoft.com/office/drawing/2014/main" id="{1DFF7CE5-E45D-15E1-6975-574F96B0B2DA}"/>
              </a:ext>
            </a:extLst>
          </p:cNvPr>
          <p:cNvSpPr>
            <a:spLocks noGrp="1"/>
          </p:cNvSpPr>
          <p:nvPr>
            <p:ph type="dt" sz="half" idx="10"/>
          </p:nvPr>
        </p:nvSpPr>
        <p:spPr/>
        <p:txBody>
          <a:bodyPr/>
          <a:lstStyle/>
          <a:p>
            <a:fld id="{72F7B386-E8C4-4235-ADA9-757F08489EF0}" type="datetime1">
              <a:rPr lang="en-US" smtClean="0"/>
              <a:t>6/2/2025</a:t>
            </a:fld>
            <a:endParaRPr lang="en-US" dirty="0"/>
          </a:p>
        </p:txBody>
      </p:sp>
      <p:pic>
        <p:nvPicPr>
          <p:cNvPr id="5" name="Picture 4">
            <a:extLst>
              <a:ext uri="{FF2B5EF4-FFF2-40B4-BE49-F238E27FC236}">
                <a16:creationId xmlns:a16="http://schemas.microsoft.com/office/drawing/2014/main" id="{70C6EC36-09FD-CBD6-48EB-2B944A3FE68A}"/>
              </a:ext>
            </a:extLst>
          </p:cNvPr>
          <p:cNvPicPr>
            <a:picLocks noChangeAspect="1"/>
          </p:cNvPicPr>
          <p:nvPr/>
        </p:nvPicPr>
        <p:blipFill>
          <a:blip r:embed="rId3"/>
          <a:stretch>
            <a:fillRect/>
          </a:stretch>
        </p:blipFill>
        <p:spPr>
          <a:xfrm>
            <a:off x="1238250" y="4127500"/>
            <a:ext cx="6553200" cy="2228850"/>
          </a:xfrm>
          <a:prstGeom prst="rect">
            <a:avLst/>
          </a:prstGeom>
        </p:spPr>
      </p:pic>
    </p:spTree>
    <p:extLst>
      <p:ext uri="{BB962C8B-B14F-4D97-AF65-F5344CB8AC3E}">
        <p14:creationId xmlns:p14="http://schemas.microsoft.com/office/powerpoint/2010/main" val="236062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357"/>
            <a:ext cx="8229600" cy="1143000"/>
          </a:xfrm>
        </p:spPr>
        <p:txBody>
          <a:bodyPr>
            <a:noAutofit/>
          </a:bodyPr>
          <a:lstStyle/>
          <a:p>
            <a:pPr eaLnBrk="1" fontAlgn="auto" hangingPunct="1">
              <a:spcAft>
                <a:spcPts val="0"/>
              </a:spcAft>
              <a:defRPr/>
            </a:pPr>
            <a:r>
              <a:rPr lang="en-US" dirty="0"/>
              <a:t>Permanent Work:</a:t>
            </a:r>
            <a:br>
              <a:rPr lang="en-US" dirty="0"/>
            </a:br>
            <a:r>
              <a:rPr lang="en-US" dirty="0"/>
              <a:t>Categories C-G</a:t>
            </a:r>
            <a:br>
              <a:rPr lang="en-US" dirty="0"/>
            </a:br>
            <a:r>
              <a:rPr lang="en-US" sz="1800" dirty="0"/>
              <a:t>PAPPG v.5 pages 167-229</a:t>
            </a:r>
            <a:endParaRPr lang="en-US" dirty="0"/>
          </a:p>
        </p:txBody>
      </p:sp>
      <p:sp>
        <p:nvSpPr>
          <p:cNvPr id="37891" name="Content Placeholder 2"/>
          <p:cNvSpPr>
            <a:spLocks noGrp="1"/>
          </p:cNvSpPr>
          <p:nvPr>
            <p:ph idx="1"/>
          </p:nvPr>
        </p:nvSpPr>
        <p:spPr>
          <a:xfrm>
            <a:off x="609600" y="1156243"/>
            <a:ext cx="7810500" cy="4678362"/>
          </a:xfrm>
        </p:spPr>
        <p:txBody>
          <a:bodyPr rtlCol="0">
            <a:noAutofit/>
          </a:bodyPr>
          <a:lstStyle/>
          <a:p>
            <a:pPr marL="0" indent="0">
              <a:buNone/>
              <a:defRPr/>
            </a:pPr>
            <a:r>
              <a:rPr lang="en-US" dirty="0">
                <a:solidFill>
                  <a:schemeClr val="accent1">
                    <a:lumMod val="50000"/>
                  </a:schemeClr>
                </a:solidFill>
              </a:rPr>
              <a:t>Applicants may claim reimbursement for eligible costs incurred while performing eligible permanent work, including: </a:t>
            </a:r>
          </a:p>
          <a:p>
            <a:pPr marL="0" indent="0">
              <a:buNone/>
              <a:defRPr/>
            </a:pPr>
            <a:endParaRPr lang="en-US" dirty="0">
              <a:solidFill>
                <a:schemeClr val="accent1">
                  <a:lumMod val="50000"/>
                </a:schemeClr>
              </a:solidFill>
            </a:endParaRPr>
          </a:p>
          <a:p>
            <a:pPr>
              <a:defRPr/>
            </a:pPr>
            <a:r>
              <a:rPr lang="en-US" b="1" dirty="0">
                <a:solidFill>
                  <a:schemeClr val="accent1">
                    <a:lumMod val="50000"/>
                  </a:schemeClr>
                </a:solidFill>
              </a:rPr>
              <a:t>Force Account Labor</a:t>
            </a:r>
          </a:p>
          <a:p>
            <a:pPr lvl="1">
              <a:defRPr/>
            </a:pPr>
            <a:r>
              <a:rPr lang="en-US" dirty="0">
                <a:solidFill>
                  <a:schemeClr val="accent1">
                    <a:lumMod val="50000"/>
                  </a:schemeClr>
                </a:solidFill>
              </a:rPr>
              <a:t>This includes hourly pay AND associated benefits for the applicant’s employees, for straight-time and overtime</a:t>
            </a:r>
          </a:p>
          <a:p>
            <a:pPr>
              <a:defRPr/>
            </a:pPr>
            <a:r>
              <a:rPr lang="en-US" b="1" dirty="0">
                <a:solidFill>
                  <a:schemeClr val="accent1">
                    <a:lumMod val="50000"/>
                  </a:schemeClr>
                </a:solidFill>
              </a:rPr>
              <a:t>Force Account Equipment</a:t>
            </a:r>
          </a:p>
          <a:p>
            <a:pPr lvl="1">
              <a:defRPr/>
            </a:pPr>
            <a:r>
              <a:rPr lang="en-US" dirty="0">
                <a:solidFill>
                  <a:schemeClr val="accent1">
                    <a:lumMod val="50000"/>
                  </a:schemeClr>
                </a:solidFill>
              </a:rPr>
              <a:t>The cost to operate equipment owned by the applicant</a:t>
            </a:r>
          </a:p>
          <a:p>
            <a:pPr>
              <a:defRPr/>
            </a:pPr>
            <a:r>
              <a:rPr lang="en-US" b="1" dirty="0">
                <a:solidFill>
                  <a:schemeClr val="accent1">
                    <a:lumMod val="50000"/>
                  </a:schemeClr>
                </a:solidFill>
              </a:rPr>
              <a:t>Materials</a:t>
            </a:r>
          </a:p>
          <a:p>
            <a:pPr lvl="1">
              <a:defRPr/>
            </a:pPr>
            <a:r>
              <a:rPr lang="en-US" dirty="0">
                <a:solidFill>
                  <a:schemeClr val="accent1">
                    <a:lumMod val="50000"/>
                  </a:schemeClr>
                </a:solidFill>
              </a:rPr>
              <a:t>The cost of materials used in the repair or replacement of an eligible facility</a:t>
            </a:r>
          </a:p>
          <a:p>
            <a:pPr>
              <a:defRPr/>
            </a:pPr>
            <a:r>
              <a:rPr lang="en-US" b="1" dirty="0">
                <a:solidFill>
                  <a:schemeClr val="accent1">
                    <a:lumMod val="50000"/>
                  </a:schemeClr>
                </a:solidFill>
              </a:rPr>
              <a:t>Contract Labor</a:t>
            </a:r>
          </a:p>
          <a:p>
            <a:pPr>
              <a:defRPr/>
            </a:pPr>
            <a:r>
              <a:rPr lang="en-US" b="1" dirty="0">
                <a:solidFill>
                  <a:schemeClr val="accent1">
                    <a:lumMod val="50000"/>
                  </a:schemeClr>
                </a:solidFill>
              </a:rPr>
              <a:t>Rented Equipment</a:t>
            </a:r>
          </a:p>
          <a:p>
            <a:pPr lvl="1">
              <a:defRPr/>
            </a:pPr>
            <a:r>
              <a:rPr lang="en-US" dirty="0">
                <a:solidFill>
                  <a:schemeClr val="accent1">
                    <a:lumMod val="50000"/>
                  </a:schemeClr>
                </a:solidFill>
              </a:rPr>
              <a:t>Reimbursed according to the rental agreement</a:t>
            </a:r>
          </a:p>
        </p:txBody>
      </p:sp>
      <p:sp>
        <p:nvSpPr>
          <p:cNvPr id="3" name="Date Placeholder 2">
            <a:extLst>
              <a:ext uri="{FF2B5EF4-FFF2-40B4-BE49-F238E27FC236}">
                <a16:creationId xmlns:a16="http://schemas.microsoft.com/office/drawing/2014/main" id="{C01B4AC5-B9F0-9841-F15E-A23D65A65460}"/>
              </a:ext>
            </a:extLst>
          </p:cNvPr>
          <p:cNvSpPr>
            <a:spLocks noGrp="1"/>
          </p:cNvSpPr>
          <p:nvPr>
            <p:ph type="dt" sz="half" idx="10"/>
          </p:nvPr>
        </p:nvSpPr>
        <p:spPr/>
        <p:txBody>
          <a:bodyPr/>
          <a:lstStyle/>
          <a:p>
            <a:fld id="{47077C96-CFFA-4358-9BE2-44E655B63B34}" type="datetime1">
              <a:rPr lang="en-US" smtClean="0"/>
              <a:t>6/2/2025</a:t>
            </a:fld>
            <a:endParaRPr lang="en-US" dirty="0"/>
          </a:p>
        </p:txBody>
      </p:sp>
    </p:spTree>
    <p:extLst>
      <p:ext uri="{BB962C8B-B14F-4D97-AF65-F5344CB8AC3E}">
        <p14:creationId xmlns:p14="http://schemas.microsoft.com/office/powerpoint/2010/main" val="1269731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rmAutofit fontScale="90000"/>
          </a:bodyPr>
          <a:lstStyle/>
          <a:p>
            <a:r>
              <a:rPr lang="en-US" dirty="0"/>
              <a:t>Project Completion Dates</a:t>
            </a:r>
            <a:br>
              <a:rPr lang="en-US" dirty="0"/>
            </a:br>
            <a:r>
              <a:rPr lang="en-US" sz="2000" dirty="0"/>
              <a:t>PAPPG v.5 pages 250-251</a:t>
            </a:r>
            <a:endParaRPr lang="en-US" dirty="0"/>
          </a:p>
        </p:txBody>
      </p:sp>
      <p:sp>
        <p:nvSpPr>
          <p:cNvPr id="3" name="Content Placeholder 2"/>
          <p:cNvSpPr>
            <a:spLocks noGrp="1"/>
          </p:cNvSpPr>
          <p:nvPr>
            <p:ph idx="1"/>
          </p:nvPr>
        </p:nvSpPr>
        <p:spPr/>
        <p:txBody>
          <a:bodyPr>
            <a:normAutofit fontScale="92500" lnSpcReduction="20000"/>
          </a:bodyPr>
          <a:lstStyle/>
          <a:p>
            <a:pPr marL="306000" indent="-306000">
              <a:defRPr/>
            </a:pPr>
            <a:r>
              <a:rPr lang="en-US" sz="2500" dirty="0">
                <a:solidFill>
                  <a:schemeClr val="accent1">
                    <a:lumMod val="50000"/>
                  </a:schemeClr>
                </a:solidFill>
              </a:rPr>
              <a:t>Time limits for project completion begin on the disaster declaration date: </a:t>
            </a:r>
          </a:p>
          <a:p>
            <a:pPr marL="0" indent="0">
              <a:buNone/>
              <a:defRPr/>
            </a:pPr>
            <a:r>
              <a:rPr lang="en-US" sz="2500" dirty="0">
                <a:solidFill>
                  <a:schemeClr val="accent1">
                    <a:lumMod val="50000"/>
                  </a:schemeClr>
                </a:solidFill>
              </a:rPr>
              <a:t> </a:t>
            </a:r>
            <a:endParaRPr lang="en-US" sz="2500" b="1" dirty="0">
              <a:solidFill>
                <a:schemeClr val="accent1">
                  <a:lumMod val="50000"/>
                </a:schemeClr>
              </a:solidFill>
            </a:endParaRPr>
          </a:p>
          <a:p>
            <a:pPr marL="630000" lvl="1" indent="-306000">
              <a:defRPr/>
            </a:pPr>
            <a:r>
              <a:rPr lang="en-US" sz="2500" dirty="0">
                <a:solidFill>
                  <a:schemeClr val="accent1">
                    <a:lumMod val="50000"/>
                  </a:schemeClr>
                </a:solidFill>
              </a:rPr>
              <a:t>Emergency work (Categories A&amp;B) must be completed within </a:t>
            </a:r>
            <a:r>
              <a:rPr lang="en-US" sz="2500" b="1" i="1" u="sng" dirty="0">
                <a:solidFill>
                  <a:schemeClr val="accent1">
                    <a:lumMod val="50000"/>
                  </a:schemeClr>
                </a:solidFill>
              </a:rPr>
              <a:t>6</a:t>
            </a:r>
            <a:r>
              <a:rPr lang="en-US" sz="2500" dirty="0">
                <a:solidFill>
                  <a:schemeClr val="accent1">
                    <a:lumMod val="50000"/>
                  </a:schemeClr>
                </a:solidFill>
              </a:rPr>
              <a:t> months (November 20, 2025)</a:t>
            </a:r>
          </a:p>
          <a:p>
            <a:pPr marL="630000" lvl="1" indent="-306000">
              <a:defRPr/>
            </a:pPr>
            <a:r>
              <a:rPr lang="en-US" sz="2500" dirty="0">
                <a:solidFill>
                  <a:schemeClr val="accent1">
                    <a:lumMod val="50000"/>
                  </a:schemeClr>
                </a:solidFill>
              </a:rPr>
              <a:t>Permanent work (Categories C-G) must be completed within </a:t>
            </a:r>
            <a:r>
              <a:rPr lang="en-US" sz="2500" b="1" i="1" u="sng" dirty="0">
                <a:solidFill>
                  <a:schemeClr val="accent1">
                    <a:lumMod val="50000"/>
                  </a:schemeClr>
                </a:solidFill>
              </a:rPr>
              <a:t>18</a:t>
            </a:r>
            <a:r>
              <a:rPr lang="en-US" sz="2500" dirty="0">
                <a:solidFill>
                  <a:schemeClr val="accent1">
                    <a:lumMod val="50000"/>
                  </a:schemeClr>
                </a:solidFill>
              </a:rPr>
              <a:t> months (November 20, 2026)</a:t>
            </a:r>
          </a:p>
          <a:p>
            <a:pPr marL="630000" lvl="1" indent="-306000">
              <a:defRPr/>
            </a:pPr>
            <a:endParaRPr lang="en-US" sz="2500" dirty="0">
              <a:solidFill>
                <a:schemeClr val="accent1">
                  <a:lumMod val="50000"/>
                </a:schemeClr>
              </a:solidFill>
            </a:endParaRPr>
          </a:p>
          <a:p>
            <a:r>
              <a:rPr lang="en-US" sz="2500" dirty="0">
                <a:solidFill>
                  <a:schemeClr val="accent1">
                    <a:lumMod val="50000"/>
                  </a:schemeClr>
                </a:solidFill>
                <a:latin typeface="+mn-lt"/>
              </a:rPr>
              <a:t>For extenuating circumstances or project requirements, deadlines may be extended </a:t>
            </a:r>
            <a:r>
              <a:rPr lang="en-US" sz="2500" b="1" i="1" u="sng" dirty="0">
                <a:solidFill>
                  <a:schemeClr val="accent1">
                    <a:lumMod val="50000"/>
                  </a:schemeClr>
                </a:solidFill>
                <a:latin typeface="+mn-lt"/>
              </a:rPr>
              <a:t>6</a:t>
            </a:r>
            <a:r>
              <a:rPr lang="en-US" sz="2500" dirty="0">
                <a:solidFill>
                  <a:schemeClr val="accent1">
                    <a:lumMod val="50000"/>
                  </a:schemeClr>
                </a:solidFill>
                <a:latin typeface="+mn-lt"/>
              </a:rPr>
              <a:t> months for emergency work and </a:t>
            </a:r>
            <a:r>
              <a:rPr lang="en-US" sz="2500" b="1" i="1" u="sng" dirty="0">
                <a:solidFill>
                  <a:schemeClr val="accent1">
                    <a:lumMod val="50000"/>
                  </a:schemeClr>
                </a:solidFill>
                <a:latin typeface="+mn-lt"/>
              </a:rPr>
              <a:t>30</a:t>
            </a:r>
            <a:r>
              <a:rPr lang="en-US" sz="2500" dirty="0">
                <a:solidFill>
                  <a:schemeClr val="accent1">
                    <a:lumMod val="50000"/>
                  </a:schemeClr>
                </a:solidFill>
                <a:latin typeface="+mn-lt"/>
              </a:rPr>
              <a:t> months for permanent work</a:t>
            </a:r>
          </a:p>
          <a:p>
            <a:r>
              <a:rPr lang="en-US" sz="2500" b="1" dirty="0">
                <a:solidFill>
                  <a:schemeClr val="accent1">
                    <a:lumMod val="50000"/>
                  </a:schemeClr>
                </a:solidFill>
                <a:latin typeface="+mn-lt"/>
              </a:rPr>
              <a:t>Time Extensions are not automatically granted by NEMA or by FEMA</a:t>
            </a:r>
          </a:p>
          <a:p>
            <a:pPr marL="630000" lvl="1" indent="-306000">
              <a:defRPr/>
            </a:pPr>
            <a:endParaRPr lang="en-US" sz="2500" dirty="0">
              <a:solidFill>
                <a:schemeClr val="accent2">
                  <a:lumMod val="75000"/>
                </a:schemeClr>
              </a:solidFill>
            </a:endParaRPr>
          </a:p>
          <a:p>
            <a:endParaRPr lang="en-US" dirty="0"/>
          </a:p>
        </p:txBody>
      </p:sp>
      <p:sp>
        <p:nvSpPr>
          <p:cNvPr id="4" name="Date Placeholder 3">
            <a:extLst>
              <a:ext uri="{FF2B5EF4-FFF2-40B4-BE49-F238E27FC236}">
                <a16:creationId xmlns:a16="http://schemas.microsoft.com/office/drawing/2014/main" id="{DF61F23E-0519-EFAA-C608-44E09A50FE6B}"/>
              </a:ext>
            </a:extLst>
          </p:cNvPr>
          <p:cNvSpPr>
            <a:spLocks noGrp="1"/>
          </p:cNvSpPr>
          <p:nvPr>
            <p:ph type="dt" sz="half" idx="10"/>
          </p:nvPr>
        </p:nvSpPr>
        <p:spPr/>
        <p:txBody>
          <a:bodyPr/>
          <a:lstStyle/>
          <a:p>
            <a:fld id="{F299BC5B-9522-475A-BDF3-398582220142}" type="datetime1">
              <a:rPr lang="en-US" smtClean="0"/>
              <a:t>6/2/2025</a:t>
            </a:fld>
            <a:endParaRPr lang="en-US" dirty="0"/>
          </a:p>
        </p:txBody>
      </p:sp>
    </p:spTree>
    <p:extLst>
      <p:ext uri="{BB962C8B-B14F-4D97-AF65-F5344CB8AC3E}">
        <p14:creationId xmlns:p14="http://schemas.microsoft.com/office/powerpoint/2010/main" val="329761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a:t>Time Extensions</a:t>
            </a:r>
            <a:br>
              <a:rPr lang="en-US" dirty="0"/>
            </a:br>
            <a:r>
              <a:rPr lang="en-US" sz="2000" dirty="0"/>
              <a:t>PAPPG v.5 pages 159 &amp; 250</a:t>
            </a:r>
            <a:endParaRPr lang="en-US" dirty="0"/>
          </a:p>
        </p:txBody>
      </p:sp>
      <p:sp>
        <p:nvSpPr>
          <p:cNvPr id="3" name="Content Placeholder 2"/>
          <p:cNvSpPr>
            <a:spLocks noGrp="1"/>
          </p:cNvSpPr>
          <p:nvPr>
            <p:ph idx="1"/>
          </p:nvPr>
        </p:nvSpPr>
        <p:spPr>
          <a:xfrm>
            <a:off x="466725" y="752475"/>
            <a:ext cx="8229600" cy="5562600"/>
          </a:xfrm>
        </p:spPr>
        <p:txBody>
          <a:bodyPr>
            <a:normAutofit fontScale="92500" lnSpcReduction="10000"/>
          </a:bodyPr>
          <a:lstStyle/>
          <a:p>
            <a:pPr marL="0" indent="0">
              <a:buNone/>
            </a:pPr>
            <a:endParaRPr lang="en-US" sz="1900" cap="small" dirty="0">
              <a:solidFill>
                <a:schemeClr val="accent1">
                  <a:lumMod val="50000"/>
                </a:schemeClr>
              </a:solidFill>
              <a:latin typeface="+mn-lt"/>
            </a:endParaRPr>
          </a:p>
          <a:p>
            <a:pPr marL="0" indent="0">
              <a:buNone/>
            </a:pPr>
            <a:r>
              <a:rPr lang="en-US" sz="1900" b="0" i="0" u="none" strike="noStrike" baseline="0" dirty="0">
                <a:solidFill>
                  <a:schemeClr val="accent1">
                    <a:lumMod val="50000"/>
                  </a:schemeClr>
                </a:solidFill>
                <a:latin typeface="+mn-lt"/>
              </a:rPr>
              <a:t>FEMA generally considers the following to be extenuating circumstances beyond the Applicant’s control: </a:t>
            </a:r>
          </a:p>
          <a:p>
            <a:r>
              <a:rPr lang="en-US" sz="1900" b="0" i="0" u="none" strike="noStrike" baseline="0" dirty="0">
                <a:solidFill>
                  <a:schemeClr val="accent1">
                    <a:lumMod val="50000"/>
                  </a:schemeClr>
                </a:solidFill>
                <a:latin typeface="+mn-lt"/>
              </a:rPr>
              <a:t>Permitting or EHP compliance related delays due to other agencies involved; </a:t>
            </a:r>
          </a:p>
          <a:p>
            <a:r>
              <a:rPr lang="en-US" sz="1900" b="0" i="0" u="none" strike="noStrike" baseline="0" dirty="0">
                <a:solidFill>
                  <a:schemeClr val="accent1">
                    <a:lumMod val="50000"/>
                  </a:schemeClr>
                </a:solidFill>
                <a:latin typeface="+mn-lt"/>
              </a:rPr>
              <a:t>Environmental limitations (such as short construction window); </a:t>
            </a:r>
          </a:p>
          <a:p>
            <a:r>
              <a:rPr lang="en-US" sz="1900" b="0" i="0" u="none" strike="noStrike" baseline="0" dirty="0">
                <a:solidFill>
                  <a:schemeClr val="accent1">
                    <a:lumMod val="50000"/>
                  </a:schemeClr>
                </a:solidFill>
                <a:latin typeface="+mn-lt"/>
              </a:rPr>
              <a:t>Inclement weather (site access prohibited or adverse impact on construction); and </a:t>
            </a:r>
          </a:p>
          <a:p>
            <a:r>
              <a:rPr lang="en-US" sz="1900" b="0" i="0" u="none" strike="noStrike" baseline="0" dirty="0">
                <a:solidFill>
                  <a:schemeClr val="accent1">
                    <a:lumMod val="50000"/>
                  </a:schemeClr>
                </a:solidFill>
                <a:latin typeface="+mn-lt"/>
              </a:rPr>
              <a:t>Lack of availability of materials, equipment, or contractors to complete work. </a:t>
            </a:r>
          </a:p>
          <a:p>
            <a:pPr marL="0" indent="0">
              <a:buNone/>
            </a:pPr>
            <a:r>
              <a:rPr lang="en-US" sz="1900" b="0" i="0" u="none" strike="noStrike" baseline="0" dirty="0">
                <a:solidFill>
                  <a:schemeClr val="accent1">
                    <a:lumMod val="50000"/>
                  </a:schemeClr>
                </a:solidFill>
                <a:latin typeface="+mn-lt"/>
              </a:rPr>
              <a:t>FEMA generally considers the following to be circumstances within the control of the Applicant and </a:t>
            </a:r>
            <a:r>
              <a:rPr lang="en-US" sz="1900" b="1" i="0" u="none" strike="noStrike" baseline="0" dirty="0">
                <a:solidFill>
                  <a:schemeClr val="accent1">
                    <a:lumMod val="50000"/>
                  </a:schemeClr>
                </a:solidFill>
                <a:latin typeface="+mn-lt"/>
              </a:rPr>
              <a:t>not justifiable for a time extension</a:t>
            </a:r>
            <a:r>
              <a:rPr lang="en-US" sz="1900" b="0" i="0" u="none" strike="noStrike" baseline="0" dirty="0">
                <a:solidFill>
                  <a:schemeClr val="accent1">
                    <a:lumMod val="50000"/>
                  </a:schemeClr>
                </a:solidFill>
                <a:latin typeface="+mn-lt"/>
              </a:rPr>
              <a:t>: </a:t>
            </a:r>
          </a:p>
          <a:p>
            <a:r>
              <a:rPr lang="en-US" sz="1900" b="0" i="0" u="none" strike="noStrike" baseline="0" dirty="0">
                <a:solidFill>
                  <a:schemeClr val="accent1">
                    <a:lumMod val="50000"/>
                  </a:schemeClr>
                </a:solidFill>
                <a:latin typeface="+mn-lt"/>
              </a:rPr>
              <a:t>Permitting or environmental delays due to Applicant delays in requesting permits; </a:t>
            </a:r>
          </a:p>
          <a:p>
            <a:r>
              <a:rPr lang="en-US" sz="1900" b="0" i="0" u="none" strike="noStrike" baseline="0" dirty="0">
                <a:solidFill>
                  <a:schemeClr val="accent1">
                    <a:lumMod val="50000"/>
                  </a:schemeClr>
                </a:solidFill>
                <a:latin typeface="+mn-lt"/>
              </a:rPr>
              <a:t>Lack of funding; </a:t>
            </a:r>
          </a:p>
          <a:p>
            <a:r>
              <a:rPr lang="en-US" sz="1900" b="0" i="0" u="none" strike="noStrike" baseline="0" dirty="0">
                <a:solidFill>
                  <a:schemeClr val="accent1">
                    <a:lumMod val="50000"/>
                  </a:schemeClr>
                </a:solidFill>
                <a:latin typeface="+mn-lt"/>
              </a:rPr>
              <a:t>Change in administration or cost accounting system; and </a:t>
            </a:r>
          </a:p>
          <a:p>
            <a:r>
              <a:rPr lang="en-US" sz="1900" b="0" i="0" u="none" strike="noStrike" baseline="0" dirty="0">
                <a:solidFill>
                  <a:schemeClr val="accent1">
                    <a:lumMod val="50000"/>
                  </a:schemeClr>
                </a:solidFill>
                <a:latin typeface="+mn-lt"/>
              </a:rPr>
              <a:t>Compilation of cost documentation. </a:t>
            </a:r>
          </a:p>
          <a:p>
            <a:pPr marL="0" indent="0">
              <a:buNone/>
            </a:pPr>
            <a:r>
              <a:rPr lang="en-US" sz="1800" b="0" i="0" u="none" strike="noStrike" baseline="0" dirty="0">
                <a:solidFill>
                  <a:schemeClr val="accent1">
                    <a:lumMod val="50000"/>
                  </a:schemeClr>
                </a:solidFill>
                <a:latin typeface="+mn-lt"/>
              </a:rPr>
              <a:t>As we get closer to project deadlines, NEMA staff with work with applicants to obtain time extensions </a:t>
            </a:r>
          </a:p>
          <a:p>
            <a:r>
              <a:rPr lang="en-US" dirty="0">
                <a:solidFill>
                  <a:schemeClr val="accent1">
                    <a:lumMod val="50000"/>
                  </a:schemeClr>
                </a:solidFill>
              </a:rPr>
              <a:t>Time Extension Requests submitted through Grants Portal will not be accepted</a:t>
            </a:r>
            <a:endParaRPr lang="en-US" cap="small" dirty="0">
              <a:solidFill>
                <a:schemeClr val="accent1">
                  <a:lumMod val="50000"/>
                </a:schemeClr>
              </a:solidFill>
            </a:endParaRPr>
          </a:p>
          <a:p>
            <a:endParaRPr lang="en-US" dirty="0"/>
          </a:p>
        </p:txBody>
      </p:sp>
      <p:sp>
        <p:nvSpPr>
          <p:cNvPr id="4" name="Date Placeholder 3">
            <a:extLst>
              <a:ext uri="{FF2B5EF4-FFF2-40B4-BE49-F238E27FC236}">
                <a16:creationId xmlns:a16="http://schemas.microsoft.com/office/drawing/2014/main" id="{971F265C-1E92-A3B4-69C3-05069D96B405}"/>
              </a:ext>
            </a:extLst>
          </p:cNvPr>
          <p:cNvSpPr>
            <a:spLocks noGrp="1"/>
          </p:cNvSpPr>
          <p:nvPr>
            <p:ph type="dt" sz="half" idx="10"/>
          </p:nvPr>
        </p:nvSpPr>
        <p:spPr/>
        <p:txBody>
          <a:bodyPr/>
          <a:lstStyle/>
          <a:p>
            <a:fld id="{9652DB74-5BC3-4443-A2E8-D18E11A95514}" type="datetime1">
              <a:rPr lang="en-US" smtClean="0"/>
              <a:t>6/2/2025</a:t>
            </a:fld>
            <a:endParaRPr lang="en-US" dirty="0"/>
          </a:p>
        </p:txBody>
      </p:sp>
    </p:spTree>
    <p:extLst>
      <p:ext uri="{BB962C8B-B14F-4D97-AF65-F5344CB8AC3E}">
        <p14:creationId xmlns:p14="http://schemas.microsoft.com/office/powerpoint/2010/main" val="23817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457200" y="274638"/>
            <a:ext cx="8229600" cy="639762"/>
          </a:xfrm>
        </p:spPr>
        <p:txBody>
          <a:bodyPr>
            <a:normAutofit fontScale="90000"/>
          </a:bodyPr>
          <a:lstStyle/>
          <a:p>
            <a:pPr eaLnBrk="1" fontAlgn="auto" hangingPunct="1">
              <a:spcAft>
                <a:spcPts val="0"/>
              </a:spcAft>
              <a:defRPr/>
            </a:pPr>
            <a:r>
              <a:rPr lang="en-US" dirty="0"/>
              <a:t>Documentation</a:t>
            </a:r>
            <a:br>
              <a:rPr lang="en-US" dirty="0"/>
            </a:br>
            <a:r>
              <a:rPr lang="en-US" sz="2000" dirty="0"/>
              <a:t>PAPPG v.5 page 260 &amp; Throughout</a:t>
            </a:r>
            <a:endParaRPr lang="en-US" dirty="0"/>
          </a:p>
        </p:txBody>
      </p:sp>
      <p:sp>
        <p:nvSpPr>
          <p:cNvPr id="64515" name="Rectangle 3"/>
          <p:cNvSpPr>
            <a:spLocks noGrp="1" noChangeArrowheads="1"/>
          </p:cNvSpPr>
          <p:nvPr>
            <p:ph idx="1"/>
          </p:nvPr>
        </p:nvSpPr>
        <p:spPr>
          <a:xfrm>
            <a:off x="304799" y="1143000"/>
            <a:ext cx="8382001" cy="4962294"/>
          </a:xfrm>
        </p:spPr>
        <p:txBody>
          <a:bodyPr>
            <a:normAutofit/>
          </a:bodyPr>
          <a:lstStyle/>
          <a:p>
            <a:pPr>
              <a:lnSpc>
                <a:spcPct val="110000"/>
              </a:lnSpc>
              <a:spcBef>
                <a:spcPts val="300"/>
              </a:spcBef>
              <a:spcAft>
                <a:spcPct val="0"/>
              </a:spcAft>
            </a:pPr>
            <a:r>
              <a:rPr lang="en-US" altLang="en-US" sz="2000" dirty="0"/>
              <a:t>Applicants are responsible for presenting complete documentation packages to FEMA and/or NEMA for project development and closeout, as required. </a:t>
            </a:r>
          </a:p>
          <a:p>
            <a:pPr>
              <a:lnSpc>
                <a:spcPct val="110000"/>
              </a:lnSpc>
              <a:spcBef>
                <a:spcPts val="300"/>
              </a:spcBef>
              <a:spcAft>
                <a:spcPct val="0"/>
              </a:spcAft>
            </a:pPr>
            <a:r>
              <a:rPr lang="en-US" altLang="en-US" sz="2000" dirty="0"/>
              <a:t>Pictures taken before, during, and after repair or clean-up are highly recommended</a:t>
            </a:r>
          </a:p>
          <a:p>
            <a:pPr>
              <a:lnSpc>
                <a:spcPct val="110000"/>
              </a:lnSpc>
              <a:spcBef>
                <a:spcPts val="300"/>
              </a:spcBef>
              <a:spcAft>
                <a:spcPct val="0"/>
              </a:spcAft>
            </a:pPr>
            <a:r>
              <a:rPr lang="en-US" altLang="en-US" sz="2000" dirty="0"/>
              <a:t>Please submit and maintain your documentation separated by project.</a:t>
            </a:r>
          </a:p>
          <a:p>
            <a:pPr eaLnBrk="1" hangingPunct="1">
              <a:lnSpc>
                <a:spcPct val="110000"/>
              </a:lnSpc>
              <a:spcBef>
                <a:spcPts val="300"/>
              </a:spcBef>
              <a:spcAft>
                <a:spcPct val="0"/>
              </a:spcAft>
            </a:pPr>
            <a:r>
              <a:rPr lang="en-US" altLang="en-US" sz="2000" dirty="0"/>
              <a:t>Applicants are required to maintain project files for all PA projects that contain all necessary backup information and to retain those files for five (5) years after the </a:t>
            </a:r>
            <a:r>
              <a:rPr lang="en-US" altLang="en-US" sz="2000" u="sng" dirty="0"/>
              <a:t>overall</a:t>
            </a:r>
            <a:r>
              <a:rPr lang="en-US" altLang="en-US" sz="2000" dirty="0"/>
              <a:t> disaster has been officially closed for audit purposes.  If your jurisdiction requires longer time, then you must keep it that long- minimum is 5 years.</a:t>
            </a:r>
          </a:p>
        </p:txBody>
      </p:sp>
      <p:sp>
        <p:nvSpPr>
          <p:cNvPr id="2" name="Date Placeholder 1">
            <a:extLst>
              <a:ext uri="{FF2B5EF4-FFF2-40B4-BE49-F238E27FC236}">
                <a16:creationId xmlns:a16="http://schemas.microsoft.com/office/drawing/2014/main" id="{EF308A1A-4874-277D-5D6C-7FA799342A3F}"/>
              </a:ext>
            </a:extLst>
          </p:cNvPr>
          <p:cNvSpPr>
            <a:spLocks noGrp="1"/>
          </p:cNvSpPr>
          <p:nvPr>
            <p:ph type="dt" sz="half" idx="10"/>
          </p:nvPr>
        </p:nvSpPr>
        <p:spPr/>
        <p:txBody>
          <a:bodyPr/>
          <a:lstStyle/>
          <a:p>
            <a:fld id="{AC712C88-01CF-4FF6-ADEA-0E9AC2AAD9CA}" type="datetime1">
              <a:rPr lang="en-US" smtClean="0"/>
              <a:t>6/2/2025</a:t>
            </a:fld>
            <a:endParaRPr lang="en-US" dirty="0"/>
          </a:p>
        </p:txBody>
      </p:sp>
    </p:spTree>
    <p:extLst>
      <p:ext uri="{BB962C8B-B14F-4D97-AF65-F5344CB8AC3E}">
        <p14:creationId xmlns:p14="http://schemas.microsoft.com/office/powerpoint/2010/main" val="2829826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Force Account Labor</a:t>
            </a:r>
            <a:br>
              <a:rPr lang="en-US" dirty="0"/>
            </a:br>
            <a:r>
              <a:rPr lang="en-US" sz="2000" dirty="0"/>
              <a:t>PAPPG v.5 pages 59-84</a:t>
            </a:r>
            <a:endParaRPr lang="en-US" dirty="0"/>
          </a:p>
        </p:txBody>
      </p:sp>
      <p:sp>
        <p:nvSpPr>
          <p:cNvPr id="3" name="Content Placeholder 2"/>
          <p:cNvSpPr>
            <a:spLocks noGrp="1"/>
          </p:cNvSpPr>
          <p:nvPr>
            <p:ph idx="1"/>
          </p:nvPr>
        </p:nvSpPr>
        <p:spPr>
          <a:xfrm>
            <a:off x="421341" y="960438"/>
            <a:ext cx="8305800" cy="5059362"/>
          </a:xfrm>
        </p:spPr>
        <p:txBody>
          <a:bodyPr>
            <a:normAutofit/>
          </a:bodyPr>
          <a:lstStyle/>
          <a:p>
            <a:r>
              <a:rPr lang="en-US" dirty="0"/>
              <a:t>FEMA refers to the applicant’s personnel as “force account”.</a:t>
            </a:r>
          </a:p>
          <a:p>
            <a:r>
              <a:rPr lang="en-US" dirty="0"/>
              <a:t>FEMA reimburses force account labor based on actual hourly rates plus the cost of the employees' actual fringe benefits.</a:t>
            </a:r>
          </a:p>
          <a:p>
            <a:r>
              <a:rPr lang="en-US" dirty="0"/>
              <a:t>FEMA calculates the fringe benefit cost based on percentage of the hourly pay rate because certain items in a benefit package are not dependent on hours worked (i.e., health insurance), the percentage for overtime is usually different than the percentage for straight-time. </a:t>
            </a:r>
          </a:p>
          <a:p>
            <a:endParaRPr lang="en-US" dirty="0"/>
          </a:p>
        </p:txBody>
      </p:sp>
      <p:sp>
        <p:nvSpPr>
          <p:cNvPr id="4" name="Date Placeholder 3">
            <a:extLst>
              <a:ext uri="{FF2B5EF4-FFF2-40B4-BE49-F238E27FC236}">
                <a16:creationId xmlns:a16="http://schemas.microsoft.com/office/drawing/2014/main" id="{E12AC97E-FA14-AE95-1286-A5AD7A3C196A}"/>
              </a:ext>
            </a:extLst>
          </p:cNvPr>
          <p:cNvSpPr>
            <a:spLocks noGrp="1"/>
          </p:cNvSpPr>
          <p:nvPr>
            <p:ph type="dt" sz="half" idx="10"/>
          </p:nvPr>
        </p:nvSpPr>
        <p:spPr/>
        <p:txBody>
          <a:bodyPr/>
          <a:lstStyle/>
          <a:p>
            <a:fld id="{8C32358B-5AD1-476E-9EC8-695B46B1C27A}" type="datetime1">
              <a:rPr lang="en-US" smtClean="0"/>
              <a:t>6/2/2025</a:t>
            </a:fld>
            <a:endParaRPr lang="en-US" dirty="0"/>
          </a:p>
        </p:txBody>
      </p:sp>
      <p:pic>
        <p:nvPicPr>
          <p:cNvPr id="6" name="Picture 5">
            <a:extLst>
              <a:ext uri="{FF2B5EF4-FFF2-40B4-BE49-F238E27FC236}">
                <a16:creationId xmlns:a16="http://schemas.microsoft.com/office/drawing/2014/main" id="{28580727-7343-88BF-08E3-B2DCF6709914}"/>
              </a:ext>
            </a:extLst>
          </p:cNvPr>
          <p:cNvPicPr>
            <a:picLocks noChangeAspect="1"/>
          </p:cNvPicPr>
          <p:nvPr/>
        </p:nvPicPr>
        <p:blipFill>
          <a:blip r:embed="rId3"/>
          <a:stretch>
            <a:fillRect/>
          </a:stretch>
        </p:blipFill>
        <p:spPr>
          <a:xfrm>
            <a:off x="1524000" y="3358894"/>
            <a:ext cx="6486525" cy="2724150"/>
          </a:xfrm>
          <a:prstGeom prst="rect">
            <a:avLst/>
          </a:prstGeom>
        </p:spPr>
      </p:pic>
    </p:spTree>
    <p:extLst>
      <p:ext uri="{BB962C8B-B14F-4D97-AF65-F5344CB8AC3E}">
        <p14:creationId xmlns:p14="http://schemas.microsoft.com/office/powerpoint/2010/main" val="1644774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normAutofit fontScale="90000"/>
          </a:bodyPr>
          <a:lstStyle/>
          <a:p>
            <a:pPr algn="ctr" eaLnBrk="1" fontAlgn="auto" hangingPunct="1">
              <a:spcAft>
                <a:spcPts val="0"/>
              </a:spcAft>
              <a:defRPr/>
            </a:pPr>
            <a:r>
              <a:rPr lang="en-US" sz="2800" dirty="0">
                <a:solidFill>
                  <a:schemeClr val="accent1">
                    <a:lumMod val="50000"/>
                  </a:schemeClr>
                </a:solidFill>
              </a:rPr>
              <a:t>Force Account Equipment</a:t>
            </a:r>
            <a:br>
              <a:rPr lang="en-US" dirty="0">
                <a:solidFill>
                  <a:schemeClr val="accent1">
                    <a:lumMod val="50000"/>
                  </a:schemeClr>
                </a:solidFill>
              </a:rPr>
            </a:br>
            <a:r>
              <a:rPr lang="en-US" sz="1800" dirty="0">
                <a:solidFill>
                  <a:schemeClr val="accent1">
                    <a:lumMod val="50000"/>
                  </a:schemeClr>
                </a:solidFill>
              </a:rPr>
              <a:t>PAPPG v.5 pages 84-91</a:t>
            </a:r>
            <a:endParaRPr lang="en-US" dirty="0">
              <a:solidFill>
                <a:schemeClr val="accent1">
                  <a:lumMod val="50000"/>
                </a:schemeClr>
              </a:solidFill>
            </a:endParaRPr>
          </a:p>
        </p:txBody>
      </p:sp>
      <p:sp>
        <p:nvSpPr>
          <p:cNvPr id="59395" name="Rectangle 3"/>
          <p:cNvSpPr>
            <a:spLocks noGrp="1" noChangeArrowheads="1"/>
          </p:cNvSpPr>
          <p:nvPr>
            <p:ph idx="1"/>
          </p:nvPr>
        </p:nvSpPr>
        <p:spPr/>
        <p:txBody>
          <a:bodyPr>
            <a:normAutofit/>
          </a:bodyPr>
          <a:lstStyle/>
          <a:p>
            <a:pPr>
              <a:spcAft>
                <a:spcPct val="0"/>
              </a:spcAft>
            </a:pPr>
            <a:endParaRPr lang="en-US" altLang="en-US" sz="2200" dirty="0"/>
          </a:p>
          <a:p>
            <a:pPr algn="ctr" eaLnBrk="1" hangingPunct="1">
              <a:spcAft>
                <a:spcPct val="0"/>
              </a:spcAft>
              <a:buFont typeface="Wingdings" panose="05000000000000000000" pitchFamily="2" charset="2"/>
              <a:buNone/>
            </a:pPr>
            <a:endParaRPr lang="en-US" altLang="en-US" sz="2200" dirty="0"/>
          </a:p>
          <a:p>
            <a:pPr algn="ctr" eaLnBrk="1" hangingPunct="1">
              <a:spcAft>
                <a:spcPct val="0"/>
              </a:spcAft>
              <a:buFont typeface="Wingdings" panose="05000000000000000000" pitchFamily="2" charset="2"/>
              <a:buNone/>
            </a:pPr>
            <a:endParaRPr lang="en-US" altLang="en-US" sz="2200" dirty="0"/>
          </a:p>
          <a:p>
            <a:pPr algn="ctr" eaLnBrk="1" hangingPunct="1">
              <a:spcAft>
                <a:spcPct val="0"/>
              </a:spcAft>
              <a:buFont typeface="Wingdings" panose="05000000000000000000" pitchFamily="2" charset="2"/>
              <a:buNone/>
            </a:pPr>
            <a:endParaRPr lang="en-US" altLang="en-US" sz="2200" dirty="0"/>
          </a:p>
          <a:p>
            <a:pPr algn="ctr" eaLnBrk="1" hangingPunct="1">
              <a:spcAft>
                <a:spcPct val="0"/>
              </a:spcAft>
              <a:buFont typeface="Wingdings" panose="05000000000000000000" pitchFamily="2" charset="2"/>
              <a:buNone/>
            </a:pPr>
            <a:endParaRPr lang="en-US" altLang="en-US" sz="2200" dirty="0"/>
          </a:p>
          <a:p>
            <a:pPr algn="ctr" eaLnBrk="1" hangingPunct="1">
              <a:spcAft>
                <a:spcPct val="0"/>
              </a:spcAft>
              <a:buFont typeface="Wingdings" panose="05000000000000000000" pitchFamily="2" charset="2"/>
              <a:buNone/>
            </a:pPr>
            <a:endParaRPr lang="en-US" altLang="en-US" dirty="0"/>
          </a:p>
          <a:p>
            <a:pPr eaLnBrk="1" hangingPunct="1">
              <a:spcAft>
                <a:spcPct val="0"/>
              </a:spcAft>
              <a:buFont typeface="Wingdings" panose="05000000000000000000" pitchFamily="2" charset="2"/>
              <a:buNone/>
            </a:pPr>
            <a:endParaRPr lang="en-US" altLang="en-US" dirty="0"/>
          </a:p>
        </p:txBody>
      </p:sp>
      <p:sp>
        <p:nvSpPr>
          <p:cNvPr id="11" name="Text Placeholder 10">
            <a:extLst>
              <a:ext uri="{FF2B5EF4-FFF2-40B4-BE49-F238E27FC236}">
                <a16:creationId xmlns:a16="http://schemas.microsoft.com/office/drawing/2014/main" id="{C8B52AF3-FBB5-DF69-7E62-86E7023E9275}"/>
              </a:ext>
            </a:extLst>
          </p:cNvPr>
          <p:cNvSpPr>
            <a:spLocks noGrp="1"/>
          </p:cNvSpPr>
          <p:nvPr>
            <p:ph type="body" sz="half" idx="2"/>
          </p:nvPr>
        </p:nvSpPr>
        <p:spPr/>
        <p:txBody>
          <a:bodyPr>
            <a:normAutofit fontScale="92500"/>
          </a:bodyPr>
          <a:lstStyle/>
          <a:p>
            <a:pPr marL="285750" indent="-285750">
              <a:spcAft>
                <a:spcPct val="0"/>
              </a:spcAft>
              <a:buFont typeface="Arial" panose="020B0604020202020204" pitchFamily="34" charset="0"/>
              <a:buChar char="•"/>
            </a:pPr>
            <a:r>
              <a:rPr lang="en-US" sz="1400" dirty="0">
                <a:solidFill>
                  <a:schemeClr val="accent1">
                    <a:lumMod val="50000"/>
                  </a:schemeClr>
                </a:solidFill>
              </a:rPr>
              <a:t>FEMA only applies equipment rates to the time the applicant is operating equipment. </a:t>
            </a:r>
          </a:p>
          <a:p>
            <a:pPr marL="285750" indent="-285750">
              <a:spcAft>
                <a:spcPct val="0"/>
              </a:spcAft>
              <a:buFont typeface="Arial" panose="020B0604020202020204" pitchFamily="34" charset="0"/>
              <a:buChar char="•"/>
            </a:pPr>
            <a:r>
              <a:rPr lang="en-US" sz="1400" dirty="0">
                <a:solidFill>
                  <a:schemeClr val="accent1">
                    <a:lumMod val="50000"/>
                  </a:schemeClr>
                </a:solidFill>
              </a:rPr>
              <a:t>Costs associated with mobilizing equipment to a project site are eligible</a:t>
            </a:r>
          </a:p>
          <a:p>
            <a:pPr marL="285750" indent="-285750">
              <a:spcAft>
                <a:spcPct val="0"/>
              </a:spcAft>
              <a:buFont typeface="Arial" panose="020B0604020202020204" pitchFamily="34" charset="0"/>
              <a:buChar char="•"/>
            </a:pPr>
            <a:r>
              <a:rPr lang="en-US" sz="1400" dirty="0">
                <a:solidFill>
                  <a:schemeClr val="accent1">
                    <a:lumMod val="50000"/>
                  </a:schemeClr>
                </a:solidFill>
              </a:rPr>
              <a:t>Costs for stand by time are not unless the equipment operator uses the equipment intermittently for more than half of the working hours for a given day. In this case the intermittent standby time is eligible.  </a:t>
            </a:r>
          </a:p>
          <a:p>
            <a:pPr marL="285750" indent="-285750">
              <a:spcAft>
                <a:spcPct val="0"/>
              </a:spcAft>
              <a:buFont typeface="Arial" panose="020B0604020202020204" pitchFamily="34" charset="0"/>
              <a:buChar char="•"/>
            </a:pPr>
            <a:r>
              <a:rPr lang="en-US" sz="1400" dirty="0">
                <a:solidFill>
                  <a:schemeClr val="accent1">
                    <a:lumMod val="50000"/>
                  </a:schemeClr>
                </a:solidFill>
              </a:rPr>
              <a:t>FEMA generally provides PA funding for local equipment rates if they are properly documented and reasonable.</a:t>
            </a:r>
            <a:endParaRPr lang="en-US" altLang="en-US" sz="1400" b="1" dirty="0">
              <a:solidFill>
                <a:schemeClr val="accent1">
                  <a:lumMod val="50000"/>
                </a:schemeClr>
              </a:solidFill>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Eligible costs will be based on the language of the rental agreement</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The applicant must document the reasons for the rental as well as the procurement process used</a:t>
            </a:r>
          </a:p>
          <a:p>
            <a:endParaRPr lang="en-US" dirty="0"/>
          </a:p>
        </p:txBody>
      </p:sp>
      <p:sp>
        <p:nvSpPr>
          <p:cNvPr id="2" name="Date Placeholder 1">
            <a:extLst>
              <a:ext uri="{FF2B5EF4-FFF2-40B4-BE49-F238E27FC236}">
                <a16:creationId xmlns:a16="http://schemas.microsoft.com/office/drawing/2014/main" id="{B5FF3CBF-E46B-460D-BD01-8645E711A179}"/>
              </a:ext>
            </a:extLst>
          </p:cNvPr>
          <p:cNvSpPr>
            <a:spLocks noGrp="1"/>
          </p:cNvSpPr>
          <p:nvPr>
            <p:ph type="dt" sz="half" idx="10"/>
          </p:nvPr>
        </p:nvSpPr>
        <p:spPr/>
        <p:txBody>
          <a:bodyPr/>
          <a:lstStyle/>
          <a:p>
            <a:fld id="{8DD7B88A-ACDB-4717-9268-449B7F39C4C8}" type="datetime1">
              <a:rPr lang="en-US" smtClean="0"/>
              <a:t>6/2/2025</a:t>
            </a:fld>
            <a:endParaRPr lang="en-US" dirty="0"/>
          </a:p>
        </p:txBody>
      </p:sp>
      <p:pic>
        <p:nvPicPr>
          <p:cNvPr id="7" name="Picture 6">
            <a:extLst>
              <a:ext uri="{FF2B5EF4-FFF2-40B4-BE49-F238E27FC236}">
                <a16:creationId xmlns:a16="http://schemas.microsoft.com/office/drawing/2014/main" id="{C709C60F-1EBF-2B16-FBD3-4B7EBDB3BFBF}"/>
              </a:ext>
            </a:extLst>
          </p:cNvPr>
          <p:cNvPicPr>
            <a:picLocks noChangeAspect="1"/>
          </p:cNvPicPr>
          <p:nvPr/>
        </p:nvPicPr>
        <p:blipFill>
          <a:blip r:embed="rId3"/>
          <a:stretch>
            <a:fillRect/>
          </a:stretch>
        </p:blipFill>
        <p:spPr>
          <a:xfrm>
            <a:off x="3864077" y="3429000"/>
            <a:ext cx="4822723" cy="2697163"/>
          </a:xfrm>
          <a:prstGeom prst="rect">
            <a:avLst/>
          </a:prstGeom>
        </p:spPr>
      </p:pic>
      <p:pic>
        <p:nvPicPr>
          <p:cNvPr id="9" name="Picture 8">
            <a:extLst>
              <a:ext uri="{FF2B5EF4-FFF2-40B4-BE49-F238E27FC236}">
                <a16:creationId xmlns:a16="http://schemas.microsoft.com/office/drawing/2014/main" id="{6AB9C94C-A7CF-F89D-8848-FB8746BAEA75}"/>
              </a:ext>
            </a:extLst>
          </p:cNvPr>
          <p:cNvPicPr>
            <a:picLocks noChangeAspect="1"/>
          </p:cNvPicPr>
          <p:nvPr/>
        </p:nvPicPr>
        <p:blipFill>
          <a:blip r:embed="rId4"/>
          <a:stretch>
            <a:fillRect/>
          </a:stretch>
        </p:blipFill>
        <p:spPr>
          <a:xfrm>
            <a:off x="3886200" y="273050"/>
            <a:ext cx="4800600" cy="3079750"/>
          </a:xfrm>
          <a:prstGeom prst="rect">
            <a:avLst/>
          </a:prstGeom>
        </p:spPr>
      </p:pic>
    </p:spTree>
    <p:extLst>
      <p:ext uri="{BB962C8B-B14F-4D97-AF65-F5344CB8AC3E}">
        <p14:creationId xmlns:p14="http://schemas.microsoft.com/office/powerpoint/2010/main" val="2704728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New Equipment Rates</a:t>
            </a:r>
          </a:p>
        </p:txBody>
      </p:sp>
      <p:sp>
        <p:nvSpPr>
          <p:cNvPr id="3" name="Content Placeholder 2"/>
          <p:cNvSpPr>
            <a:spLocks noGrp="1"/>
          </p:cNvSpPr>
          <p:nvPr>
            <p:ph idx="1"/>
          </p:nvPr>
        </p:nvSpPr>
        <p:spPr>
          <a:xfrm>
            <a:off x="723900" y="1295400"/>
            <a:ext cx="7696200" cy="4525963"/>
          </a:xfrm>
        </p:spPr>
        <p:txBody>
          <a:bodyPr/>
          <a:lstStyle/>
          <a:p>
            <a:r>
              <a:rPr lang="en-US" dirty="0"/>
              <a:t>New rates are for disasters declared on or after </a:t>
            </a:r>
            <a:r>
              <a:rPr lang="en-US" u="sng" dirty="0"/>
              <a:t>July 26, 2023</a:t>
            </a:r>
          </a:p>
          <a:p>
            <a:r>
              <a:rPr lang="en-US" dirty="0"/>
              <a:t>The rates on this Schedule of Equipment Rates are for applicant‐owned equipment in good mechanical condition, complete with all required attachments. </a:t>
            </a:r>
          </a:p>
          <a:p>
            <a:r>
              <a:rPr lang="en-US" dirty="0"/>
              <a:t>FEMA’s equipment rates are comprehensive, in that they include associated costs such as fuel and maintenance</a:t>
            </a:r>
          </a:p>
          <a:p>
            <a:pPr marL="457200" lvl="1" indent="0">
              <a:buNone/>
            </a:pPr>
            <a:endParaRPr lang="en-US" dirty="0">
              <a:hlinkClick r:id="rId3"/>
            </a:endParaRPr>
          </a:p>
          <a:p>
            <a:pPr marL="457200" lvl="1" indent="0">
              <a:buNone/>
            </a:pPr>
            <a:endParaRPr lang="en-US" dirty="0">
              <a:hlinkClick r:id="rId3"/>
            </a:endParaRPr>
          </a:p>
          <a:p>
            <a:pPr marL="457200" lvl="1" indent="0">
              <a:buNone/>
            </a:pPr>
            <a:endParaRPr lang="en-US" dirty="0">
              <a:hlinkClick r:id="rId3"/>
            </a:endParaRPr>
          </a:p>
          <a:p>
            <a:pPr marL="457200" lvl="1" indent="0">
              <a:buNone/>
            </a:pPr>
            <a:r>
              <a:rPr lang="en-US" dirty="0">
                <a:hlinkClick r:id="rId3"/>
              </a:rPr>
              <a:t>https://www.fema.gov/sites/default/files/documents/fema_schedule-of-equipment-rates_2023.pdf</a:t>
            </a:r>
            <a:endParaRPr lang="en-US" dirty="0"/>
          </a:p>
        </p:txBody>
      </p:sp>
      <p:sp>
        <p:nvSpPr>
          <p:cNvPr id="4" name="Date Placeholder 3">
            <a:extLst>
              <a:ext uri="{FF2B5EF4-FFF2-40B4-BE49-F238E27FC236}">
                <a16:creationId xmlns:a16="http://schemas.microsoft.com/office/drawing/2014/main" id="{6E05FF61-7D8A-4DA3-7B40-74E71C796F56}"/>
              </a:ext>
            </a:extLst>
          </p:cNvPr>
          <p:cNvSpPr>
            <a:spLocks noGrp="1"/>
          </p:cNvSpPr>
          <p:nvPr>
            <p:ph type="dt" sz="half" idx="10"/>
          </p:nvPr>
        </p:nvSpPr>
        <p:spPr/>
        <p:txBody>
          <a:bodyPr/>
          <a:lstStyle/>
          <a:p>
            <a:fld id="{E0AC2959-E675-48BF-9D7C-F721145767EF}" type="datetime1">
              <a:rPr lang="en-US" smtClean="0"/>
              <a:t>6/2/2025</a:t>
            </a:fld>
            <a:endParaRPr lang="en-US" dirty="0"/>
          </a:p>
        </p:txBody>
      </p:sp>
    </p:spTree>
    <p:extLst>
      <p:ext uri="{BB962C8B-B14F-4D97-AF65-F5344CB8AC3E}">
        <p14:creationId xmlns:p14="http://schemas.microsoft.com/office/powerpoint/2010/main" val="391437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Public Assistance</a:t>
            </a:r>
            <a:endParaRPr lang="en-US" sz="2000" dirty="0"/>
          </a:p>
        </p:txBody>
      </p:sp>
      <p:sp>
        <p:nvSpPr>
          <p:cNvPr id="3" name="Content Placeholder 2"/>
          <p:cNvSpPr>
            <a:spLocks noGrp="1"/>
          </p:cNvSpPr>
          <p:nvPr>
            <p:ph idx="1"/>
          </p:nvPr>
        </p:nvSpPr>
        <p:spPr>
          <a:xfrm>
            <a:off x="457200" y="990601"/>
            <a:ext cx="8229600" cy="4876800"/>
          </a:xfrm>
        </p:spPr>
        <p:txBody>
          <a:bodyPr>
            <a:normAutofit lnSpcReduction="10000"/>
          </a:bodyPr>
          <a:lstStyle/>
          <a:p>
            <a:pPr>
              <a:buFont typeface="Courier New" panose="02070309020205020404" pitchFamily="49" charset="0"/>
              <a:buChar char="o"/>
            </a:pPr>
            <a:r>
              <a:rPr lang="en-US" dirty="0">
                <a:solidFill>
                  <a:schemeClr val="accent1">
                    <a:lumMod val="50000"/>
                  </a:schemeClr>
                </a:solidFill>
              </a:rPr>
              <a:t>Public Assistance is a voluntary FEMA program designed as a reimbursement program for eligible Applicants who have sustained damages or costs that are related to the response to, and recovery from, certain incidents as declared under the authority of the Stafford Act.</a:t>
            </a:r>
          </a:p>
          <a:p>
            <a:pPr marL="0" indent="0">
              <a:buNone/>
            </a:pPr>
            <a:endParaRPr lang="en-US" dirty="0">
              <a:solidFill>
                <a:schemeClr val="accent1">
                  <a:lumMod val="50000"/>
                </a:schemeClr>
              </a:solidFill>
            </a:endParaRPr>
          </a:p>
          <a:p>
            <a:pPr>
              <a:buFont typeface="Courier New" panose="02070309020205020404" pitchFamily="49" charset="0"/>
              <a:buChar char="o"/>
            </a:pPr>
            <a:r>
              <a:rPr lang="en-US" dirty="0">
                <a:solidFill>
                  <a:schemeClr val="accent1">
                    <a:lumMod val="50000"/>
                  </a:schemeClr>
                </a:solidFill>
              </a:rPr>
              <a:t>Public Assistance is for damages to public infrastructure and facilities, not for private homes and businesses.</a:t>
            </a:r>
          </a:p>
          <a:p>
            <a:pPr marL="0" indent="0">
              <a:buNone/>
            </a:pPr>
            <a:endParaRPr lang="en-US" dirty="0">
              <a:solidFill>
                <a:schemeClr val="accent1">
                  <a:lumMod val="50000"/>
                </a:schemeClr>
              </a:solidFill>
            </a:endParaRPr>
          </a:p>
          <a:p>
            <a:pPr>
              <a:buFont typeface="Courier New" panose="02070309020205020404" pitchFamily="49" charset="0"/>
              <a:buChar char="o"/>
            </a:pPr>
            <a:r>
              <a:rPr lang="en-US" dirty="0">
                <a:solidFill>
                  <a:schemeClr val="accent1">
                    <a:lumMod val="50000"/>
                  </a:schemeClr>
                </a:solidFill>
              </a:rPr>
              <a:t>Eligible Public Assistance projects are paid out with a 75% Federal Share of eligible, obligated costs.</a:t>
            </a:r>
          </a:p>
          <a:p>
            <a:pPr fontAlgn="auto">
              <a:spcAft>
                <a:spcPct val="0"/>
              </a:spcAft>
              <a:buFont typeface="Courier New" panose="02070309020205020404" pitchFamily="49" charset="0"/>
              <a:buChar char="o"/>
              <a:defRPr/>
            </a:pPr>
            <a:endParaRPr lang="en-US" altLang="en-US" dirty="0">
              <a:solidFill>
                <a:schemeClr val="accent1">
                  <a:lumMod val="50000"/>
                </a:schemeClr>
              </a:solidFill>
            </a:endParaRPr>
          </a:p>
          <a:p>
            <a:pPr fontAlgn="auto">
              <a:spcAft>
                <a:spcPct val="0"/>
              </a:spcAft>
              <a:buFont typeface="Courier New" panose="02070309020205020404" pitchFamily="49" charset="0"/>
              <a:buChar char="o"/>
              <a:defRPr/>
            </a:pPr>
            <a:r>
              <a:rPr lang="en-US" altLang="en-US" dirty="0">
                <a:solidFill>
                  <a:schemeClr val="accent1">
                    <a:lumMod val="50000"/>
                  </a:schemeClr>
                </a:solidFill>
              </a:rPr>
              <a:t>The State of Nebraska will provide a cost share of up to half the </a:t>
            </a:r>
            <a:r>
              <a:rPr lang="en-US" altLang="en-US" b="1" u="sng" dirty="0">
                <a:solidFill>
                  <a:schemeClr val="accent1">
                    <a:lumMod val="50000"/>
                  </a:schemeClr>
                </a:solidFill>
              </a:rPr>
              <a:t>obligated</a:t>
            </a:r>
            <a:r>
              <a:rPr lang="en-US" altLang="en-US" dirty="0">
                <a:solidFill>
                  <a:schemeClr val="accent1">
                    <a:lumMod val="50000"/>
                  </a:schemeClr>
                </a:solidFill>
              </a:rPr>
              <a:t> non-federal share of the project total based on documented costs. </a:t>
            </a:r>
          </a:p>
          <a:p>
            <a:pPr lvl="1">
              <a:spcAft>
                <a:spcPct val="0"/>
              </a:spcAft>
              <a:buFont typeface="Courier New" panose="02070309020205020404" pitchFamily="49" charset="0"/>
              <a:buChar char="o"/>
              <a:defRPr/>
            </a:pPr>
            <a:r>
              <a:rPr lang="en-US" altLang="en-US" dirty="0">
                <a:solidFill>
                  <a:schemeClr val="accent1">
                    <a:lumMod val="50000"/>
                  </a:schemeClr>
                </a:solidFill>
              </a:rPr>
              <a:t>Full documentation must be submitted and validated for cost share to be paid</a:t>
            </a:r>
          </a:p>
          <a:p>
            <a:pPr lvl="1">
              <a:spcAft>
                <a:spcPct val="0"/>
              </a:spcAft>
              <a:buFont typeface="Courier New" panose="02070309020205020404" pitchFamily="49" charset="0"/>
              <a:buChar char="o"/>
              <a:defRPr/>
            </a:pPr>
            <a:r>
              <a:rPr lang="en-US" altLang="en-US" dirty="0">
                <a:solidFill>
                  <a:schemeClr val="accent1">
                    <a:lumMod val="50000"/>
                  </a:schemeClr>
                </a:solidFill>
              </a:rPr>
              <a:t>Not all applicants are eligible for the State cost share</a:t>
            </a:r>
          </a:p>
          <a:p>
            <a:pPr>
              <a:buFont typeface="Courier New" panose="02070309020205020404" pitchFamily="49" charset="0"/>
              <a:buChar char="o"/>
            </a:pPr>
            <a:endParaRPr lang="en-US" dirty="0">
              <a:solidFill>
                <a:schemeClr val="tx1"/>
              </a:solidFill>
            </a:endParaRPr>
          </a:p>
        </p:txBody>
      </p:sp>
      <p:sp>
        <p:nvSpPr>
          <p:cNvPr id="4" name="Date Placeholder 3">
            <a:extLst>
              <a:ext uri="{FF2B5EF4-FFF2-40B4-BE49-F238E27FC236}">
                <a16:creationId xmlns:a16="http://schemas.microsoft.com/office/drawing/2014/main" id="{50CE9667-723A-DD0A-FFD1-8CC9DF34EFDB}"/>
              </a:ext>
            </a:extLst>
          </p:cNvPr>
          <p:cNvSpPr>
            <a:spLocks noGrp="1"/>
          </p:cNvSpPr>
          <p:nvPr>
            <p:ph type="dt" sz="half" idx="10"/>
          </p:nvPr>
        </p:nvSpPr>
        <p:spPr/>
        <p:txBody>
          <a:bodyPr/>
          <a:lstStyle/>
          <a:p>
            <a:fld id="{0FBCB9CD-0610-4826-9800-EC5D45F5475E}" type="datetime1">
              <a:rPr lang="en-US" smtClean="0"/>
              <a:t>6/2/2025</a:t>
            </a:fld>
            <a:endParaRPr lang="en-US"/>
          </a:p>
        </p:txBody>
      </p:sp>
    </p:spTree>
    <p:extLst>
      <p:ext uri="{BB962C8B-B14F-4D97-AF65-F5344CB8AC3E}">
        <p14:creationId xmlns:p14="http://schemas.microsoft.com/office/powerpoint/2010/main" val="2424589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Supplies and Materials</a:t>
            </a:r>
            <a:br>
              <a:rPr lang="en-US" dirty="0"/>
            </a:br>
            <a:r>
              <a:rPr lang="en-US" sz="1800" dirty="0"/>
              <a:t>PAPPG v.5 pages 88-91</a:t>
            </a:r>
          </a:p>
        </p:txBody>
      </p:sp>
      <p:sp>
        <p:nvSpPr>
          <p:cNvPr id="3" name="Content Placeholder 2"/>
          <p:cNvSpPr>
            <a:spLocks noGrp="1"/>
          </p:cNvSpPr>
          <p:nvPr>
            <p:ph idx="1"/>
          </p:nvPr>
        </p:nvSpPr>
        <p:spPr/>
        <p:txBody>
          <a:bodyPr>
            <a:normAutofit/>
          </a:bodyPr>
          <a:lstStyle/>
          <a:p>
            <a:r>
              <a:rPr lang="en-US" dirty="0">
                <a:solidFill>
                  <a:schemeClr val="accent1">
                    <a:lumMod val="50000"/>
                  </a:schemeClr>
                </a:solidFill>
              </a:rPr>
              <a:t>The cost of supplies, including materials is eligible if:</a:t>
            </a:r>
          </a:p>
          <a:p>
            <a:pPr lvl="1"/>
            <a:r>
              <a:rPr lang="en-US" dirty="0">
                <a:solidFill>
                  <a:schemeClr val="accent1">
                    <a:lumMod val="50000"/>
                  </a:schemeClr>
                </a:solidFill>
              </a:rPr>
              <a:t>Purchased and justifiably needed to effectively respond to and/or recover from the incident; or</a:t>
            </a:r>
          </a:p>
          <a:p>
            <a:pPr lvl="1"/>
            <a:r>
              <a:rPr lang="en-US" dirty="0">
                <a:solidFill>
                  <a:schemeClr val="accent1">
                    <a:lumMod val="50000"/>
                  </a:schemeClr>
                </a:solidFill>
              </a:rPr>
              <a:t>Taken from the applicant’s stock and used for the incident</a:t>
            </a:r>
          </a:p>
          <a:p>
            <a:endParaRPr lang="en-US" dirty="0">
              <a:solidFill>
                <a:schemeClr val="accent1">
                  <a:lumMod val="50000"/>
                </a:schemeClr>
              </a:solidFill>
            </a:endParaRPr>
          </a:p>
          <a:p>
            <a:r>
              <a:rPr lang="en-US" dirty="0">
                <a:solidFill>
                  <a:schemeClr val="accent1">
                    <a:lumMod val="50000"/>
                  </a:schemeClr>
                </a:solidFill>
              </a:rPr>
              <a:t>The applicant needs to track items taken from stock with inventory withdrawal and usage records.</a:t>
            </a:r>
          </a:p>
          <a:p>
            <a:endParaRPr lang="en-US" dirty="0">
              <a:solidFill>
                <a:schemeClr val="accent1">
                  <a:lumMod val="50000"/>
                </a:schemeClr>
              </a:solidFill>
            </a:endParaRPr>
          </a:p>
          <a:p>
            <a:r>
              <a:rPr lang="en-US" dirty="0">
                <a:solidFill>
                  <a:schemeClr val="accent1">
                    <a:lumMod val="50000"/>
                  </a:schemeClr>
                </a:solidFill>
              </a:rPr>
              <a:t>FEMA provides PA funding for these items based on invoices, if available.</a:t>
            </a:r>
          </a:p>
          <a:p>
            <a:pPr lvl="1"/>
            <a:r>
              <a:rPr lang="en-US" dirty="0">
                <a:solidFill>
                  <a:schemeClr val="accent1">
                    <a:lumMod val="50000"/>
                  </a:schemeClr>
                </a:solidFill>
              </a:rPr>
              <a:t>If invoices are not available for items used from stock, FEMA provides PA funding based on the Applicant’s properly documented, established method of pricing delivery.</a:t>
            </a:r>
          </a:p>
        </p:txBody>
      </p:sp>
      <p:sp>
        <p:nvSpPr>
          <p:cNvPr id="4" name="Date Placeholder 3">
            <a:extLst>
              <a:ext uri="{FF2B5EF4-FFF2-40B4-BE49-F238E27FC236}">
                <a16:creationId xmlns:a16="http://schemas.microsoft.com/office/drawing/2014/main" id="{57655741-7B90-1F7B-2679-560EF276DD1B}"/>
              </a:ext>
            </a:extLst>
          </p:cNvPr>
          <p:cNvSpPr>
            <a:spLocks noGrp="1"/>
          </p:cNvSpPr>
          <p:nvPr>
            <p:ph type="dt" sz="half" idx="10"/>
          </p:nvPr>
        </p:nvSpPr>
        <p:spPr/>
        <p:txBody>
          <a:bodyPr/>
          <a:lstStyle/>
          <a:p>
            <a:fld id="{F30022EF-6B6F-4EE8-88C5-F5C535B7F1D0}" type="datetime1">
              <a:rPr lang="en-US" smtClean="0"/>
              <a:t>6/2/2025</a:t>
            </a:fld>
            <a:endParaRPr lang="en-US" dirty="0"/>
          </a:p>
        </p:txBody>
      </p:sp>
    </p:spTree>
    <p:extLst>
      <p:ext uri="{BB962C8B-B14F-4D97-AF65-F5344CB8AC3E}">
        <p14:creationId xmlns:p14="http://schemas.microsoft.com/office/powerpoint/2010/main" val="2676757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a:t>
            </a:r>
            <a:br>
              <a:rPr lang="en-US" dirty="0"/>
            </a:br>
            <a:r>
              <a:rPr lang="en-US" sz="1800" dirty="0"/>
              <a:t>PAPPG v.5 pages 91-99</a:t>
            </a:r>
          </a:p>
        </p:txBody>
      </p:sp>
      <p:sp>
        <p:nvSpPr>
          <p:cNvPr id="3" name="Content Placeholder 2"/>
          <p:cNvSpPr>
            <a:spLocks noGrp="1"/>
          </p:cNvSpPr>
          <p:nvPr>
            <p:ph idx="1"/>
          </p:nvPr>
        </p:nvSpPr>
        <p:spPr/>
        <p:txBody>
          <a:bodyPr/>
          <a:lstStyle/>
          <a:p>
            <a:r>
              <a:rPr lang="en-US" dirty="0">
                <a:solidFill>
                  <a:schemeClr val="accent1">
                    <a:lumMod val="50000"/>
                  </a:schemeClr>
                </a:solidFill>
              </a:rPr>
              <a:t>FEMA reimburses costs incurred using three types of properly procured contract payment obligations: </a:t>
            </a:r>
          </a:p>
          <a:p>
            <a:pPr lvl="1"/>
            <a:r>
              <a:rPr lang="en-US" dirty="0">
                <a:solidFill>
                  <a:schemeClr val="accent1">
                    <a:lumMod val="50000"/>
                  </a:schemeClr>
                </a:solidFill>
              </a:rPr>
              <a:t>fixed-price, </a:t>
            </a:r>
          </a:p>
          <a:p>
            <a:pPr lvl="1"/>
            <a:r>
              <a:rPr lang="en-US" dirty="0">
                <a:solidFill>
                  <a:schemeClr val="accent1">
                    <a:lumMod val="50000"/>
                  </a:schemeClr>
                </a:solidFill>
              </a:rPr>
              <a:t>cost-reimbursement, </a:t>
            </a:r>
          </a:p>
          <a:p>
            <a:pPr lvl="1"/>
            <a:r>
              <a:rPr lang="en-US" dirty="0">
                <a:solidFill>
                  <a:schemeClr val="accent1">
                    <a:lumMod val="50000"/>
                  </a:schemeClr>
                </a:solidFill>
              </a:rPr>
              <a:t>and, to a limited extent, time and materials (T&amp;M).</a:t>
            </a:r>
          </a:p>
          <a:p>
            <a:pPr marL="0" indent="0">
              <a:buNone/>
            </a:pPr>
            <a:endParaRPr lang="en-US" dirty="0">
              <a:solidFill>
                <a:schemeClr val="accent1">
                  <a:lumMod val="50000"/>
                </a:schemeClr>
              </a:solidFill>
            </a:endParaRPr>
          </a:p>
          <a:p>
            <a:r>
              <a:rPr lang="en-US" dirty="0">
                <a:solidFill>
                  <a:schemeClr val="accent1">
                    <a:lumMod val="50000"/>
                  </a:schemeClr>
                </a:solidFill>
              </a:rPr>
              <a:t>FEMA does NOT reimburse costs incurred under a cost plus a percentage of cost contract or a contract with a percentage of construction cost method</a:t>
            </a:r>
          </a:p>
          <a:p>
            <a:endParaRPr lang="en-US" dirty="0">
              <a:solidFill>
                <a:schemeClr val="accent1">
                  <a:lumMod val="50000"/>
                </a:schemeClr>
              </a:solidFill>
            </a:endParaRPr>
          </a:p>
          <a:p>
            <a:r>
              <a:rPr lang="en-US" dirty="0">
                <a:solidFill>
                  <a:schemeClr val="accent1">
                    <a:lumMod val="50000"/>
                  </a:schemeClr>
                </a:solidFill>
              </a:rPr>
              <a:t>FEMA does NOT reimburse costs incurred under a lump sum contract in which eligible and non-eligible work was completed under that contract</a:t>
            </a:r>
          </a:p>
        </p:txBody>
      </p:sp>
      <p:sp>
        <p:nvSpPr>
          <p:cNvPr id="4" name="Date Placeholder 3">
            <a:extLst>
              <a:ext uri="{FF2B5EF4-FFF2-40B4-BE49-F238E27FC236}">
                <a16:creationId xmlns:a16="http://schemas.microsoft.com/office/drawing/2014/main" id="{6F0826BE-8789-1BA3-477C-9BFCE019DD96}"/>
              </a:ext>
            </a:extLst>
          </p:cNvPr>
          <p:cNvSpPr>
            <a:spLocks noGrp="1"/>
          </p:cNvSpPr>
          <p:nvPr>
            <p:ph type="dt" sz="half" idx="10"/>
          </p:nvPr>
        </p:nvSpPr>
        <p:spPr/>
        <p:txBody>
          <a:bodyPr/>
          <a:lstStyle/>
          <a:p>
            <a:fld id="{46E1378A-542D-40C4-A79F-1DE68E13F1EE}" type="datetime1">
              <a:rPr lang="en-US" smtClean="0"/>
              <a:t>6/2/2025</a:t>
            </a:fld>
            <a:endParaRPr lang="en-US" dirty="0"/>
          </a:p>
        </p:txBody>
      </p:sp>
    </p:spTree>
    <p:extLst>
      <p:ext uri="{BB962C8B-B14F-4D97-AF65-F5344CB8AC3E}">
        <p14:creationId xmlns:p14="http://schemas.microsoft.com/office/powerpoint/2010/main" val="1783621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normAutofit/>
          </a:bodyPr>
          <a:lstStyle/>
          <a:p>
            <a:pPr eaLnBrk="1" fontAlgn="auto" hangingPunct="1">
              <a:spcAft>
                <a:spcPts val="0"/>
              </a:spcAft>
              <a:defRPr/>
            </a:pPr>
            <a:r>
              <a:rPr lang="en-US" dirty="0"/>
              <a:t>Small and Large Project Thresholds</a:t>
            </a:r>
            <a:br>
              <a:rPr lang="en-US" dirty="0"/>
            </a:br>
            <a:r>
              <a:rPr lang="en-US" sz="1800" dirty="0"/>
              <a:t>PAPPG v.5 pages 255-256</a:t>
            </a:r>
          </a:p>
        </p:txBody>
      </p:sp>
      <p:sp>
        <p:nvSpPr>
          <p:cNvPr id="61443" name="Rectangle 3"/>
          <p:cNvSpPr>
            <a:spLocks noGrp="1" noChangeArrowheads="1"/>
          </p:cNvSpPr>
          <p:nvPr>
            <p:ph idx="1"/>
          </p:nvPr>
        </p:nvSpPr>
        <p:spPr>
          <a:xfrm>
            <a:off x="457200" y="1444532"/>
            <a:ext cx="8229600" cy="4572000"/>
          </a:xfrm>
        </p:spPr>
        <p:txBody>
          <a:bodyPr>
            <a:normAutofit/>
          </a:bodyPr>
          <a:lstStyle/>
          <a:p>
            <a:pPr eaLnBrk="1" hangingPunct="1">
              <a:lnSpc>
                <a:spcPct val="120000"/>
              </a:lnSpc>
              <a:spcBef>
                <a:spcPts val="0"/>
              </a:spcBef>
              <a:spcAft>
                <a:spcPct val="0"/>
              </a:spcAft>
            </a:pPr>
            <a:r>
              <a:rPr lang="en-US" altLang="en-US" dirty="0"/>
              <a:t>Minimum Project Threshold: </a:t>
            </a:r>
            <a:r>
              <a:rPr lang="en-US" altLang="en-US" b="1" dirty="0">
                <a:solidFill>
                  <a:schemeClr val="tx1"/>
                </a:solidFill>
              </a:rPr>
              <a:t>$4,000</a:t>
            </a:r>
            <a:endParaRPr lang="en-US" altLang="en-US" dirty="0">
              <a:solidFill>
                <a:schemeClr val="tx1"/>
              </a:solidFill>
            </a:endParaRPr>
          </a:p>
          <a:p>
            <a:pPr eaLnBrk="1" hangingPunct="1">
              <a:lnSpc>
                <a:spcPct val="120000"/>
              </a:lnSpc>
              <a:spcBef>
                <a:spcPts val="0"/>
              </a:spcBef>
              <a:spcAft>
                <a:spcPct val="0"/>
              </a:spcAft>
            </a:pPr>
            <a:r>
              <a:rPr lang="en-US" altLang="en-US" dirty="0"/>
              <a:t>Large Project Threshold: </a:t>
            </a:r>
            <a:r>
              <a:rPr lang="en-US" altLang="en-US" b="1" dirty="0">
                <a:solidFill>
                  <a:schemeClr val="tx1"/>
                </a:solidFill>
              </a:rPr>
              <a:t>$1,062,900</a:t>
            </a:r>
            <a:endParaRPr lang="en-US" altLang="en-US" dirty="0">
              <a:solidFill>
                <a:schemeClr val="tx1"/>
              </a:solidFill>
            </a:endParaRPr>
          </a:p>
          <a:p>
            <a:pPr eaLnBrk="1" hangingPunct="1">
              <a:lnSpc>
                <a:spcPct val="120000"/>
              </a:lnSpc>
              <a:spcBef>
                <a:spcPts val="0"/>
              </a:spcBef>
              <a:spcAft>
                <a:spcPct val="0"/>
              </a:spcAft>
            </a:pPr>
            <a:r>
              <a:rPr lang="en-US" altLang="en-US" dirty="0">
                <a:solidFill>
                  <a:schemeClr val="accent1">
                    <a:lumMod val="50000"/>
                  </a:schemeClr>
                </a:solidFill>
              </a:rPr>
              <a:t>Small projects are written, and the Federal Share paid, based on estimates (or actuals if work is completed when the project writing begins)</a:t>
            </a:r>
          </a:p>
          <a:p>
            <a:pPr eaLnBrk="1" hangingPunct="1">
              <a:lnSpc>
                <a:spcPct val="120000"/>
              </a:lnSpc>
              <a:spcBef>
                <a:spcPts val="0"/>
              </a:spcBef>
              <a:spcAft>
                <a:spcPct val="0"/>
              </a:spcAft>
            </a:pPr>
            <a:r>
              <a:rPr lang="en-US" altLang="en-US" dirty="0">
                <a:solidFill>
                  <a:schemeClr val="accent1">
                    <a:lumMod val="50000"/>
                  </a:schemeClr>
                </a:solidFill>
              </a:rPr>
              <a:t>Large projects are written on estimates, but paid out based on actual costs…(with the exception of certain types of capped projects)</a:t>
            </a:r>
          </a:p>
          <a:p>
            <a:pPr eaLnBrk="1" hangingPunct="1">
              <a:lnSpc>
                <a:spcPct val="120000"/>
              </a:lnSpc>
              <a:spcAft>
                <a:spcPct val="0"/>
              </a:spcAft>
            </a:pPr>
            <a:endParaRPr lang="en-US" altLang="en-US" dirty="0">
              <a:solidFill>
                <a:schemeClr val="tx1"/>
              </a:solidFill>
            </a:endParaRPr>
          </a:p>
          <a:p>
            <a:pPr marL="0" indent="0" eaLnBrk="1" hangingPunct="1">
              <a:spcBef>
                <a:spcPts val="0"/>
              </a:spcBef>
              <a:spcAft>
                <a:spcPct val="0"/>
              </a:spcAft>
              <a:buNone/>
            </a:pPr>
            <a:endParaRPr lang="en-US" altLang="en-US" dirty="0">
              <a:solidFill>
                <a:schemeClr val="tx1"/>
              </a:solidFill>
            </a:endParaRPr>
          </a:p>
          <a:p>
            <a:pPr marL="0" indent="0" eaLnBrk="1" hangingPunct="1">
              <a:spcBef>
                <a:spcPts val="0"/>
              </a:spcBef>
              <a:spcAft>
                <a:spcPct val="0"/>
              </a:spcAft>
              <a:buNone/>
            </a:pPr>
            <a:r>
              <a:rPr lang="en-US" altLang="en-US" dirty="0">
                <a:solidFill>
                  <a:schemeClr val="accent1">
                    <a:lumMod val="50000"/>
                  </a:schemeClr>
                </a:solidFill>
              </a:rPr>
              <a:t>This change in the large project threshold is a result of a rules change published in the Federal Register, August 3, 2022. </a:t>
            </a:r>
          </a:p>
          <a:p>
            <a:pPr marL="0" indent="0" eaLnBrk="1" hangingPunct="1">
              <a:spcBef>
                <a:spcPts val="0"/>
              </a:spcBef>
              <a:spcAft>
                <a:spcPct val="0"/>
              </a:spcAft>
              <a:buNone/>
            </a:pPr>
            <a:endParaRPr lang="en-US" altLang="en-US" dirty="0">
              <a:solidFill>
                <a:schemeClr val="accent1">
                  <a:lumMod val="50000"/>
                </a:schemeClr>
              </a:solidFill>
            </a:endParaRPr>
          </a:p>
          <a:p>
            <a:pPr marL="0" indent="0" eaLnBrk="1" hangingPunct="1">
              <a:spcBef>
                <a:spcPts val="0"/>
              </a:spcBef>
              <a:spcAft>
                <a:spcPct val="0"/>
              </a:spcAft>
              <a:buNone/>
            </a:pPr>
            <a:r>
              <a:rPr lang="en-US" altLang="en-US" dirty="0">
                <a:solidFill>
                  <a:schemeClr val="accent1">
                    <a:lumMod val="50000"/>
                  </a:schemeClr>
                </a:solidFill>
              </a:rPr>
              <a:t>United States, Department of Homeland Security. “</a:t>
            </a:r>
            <a:r>
              <a:rPr lang="en-US" dirty="0">
                <a:solidFill>
                  <a:schemeClr val="accent1">
                    <a:lumMod val="50000"/>
                  </a:schemeClr>
                </a:solidFill>
              </a:rPr>
              <a:t>Public Assistance Program’s Simplified Procedures Large Project Threshold.” 87 Fed. Reg. 47,359</a:t>
            </a:r>
            <a:endParaRPr lang="en-US" altLang="en-US" dirty="0">
              <a:solidFill>
                <a:schemeClr val="accent1">
                  <a:lumMod val="50000"/>
                </a:schemeClr>
              </a:solidFill>
            </a:endParaRPr>
          </a:p>
        </p:txBody>
      </p:sp>
      <p:sp>
        <p:nvSpPr>
          <p:cNvPr id="2" name="Date Placeholder 1">
            <a:extLst>
              <a:ext uri="{FF2B5EF4-FFF2-40B4-BE49-F238E27FC236}">
                <a16:creationId xmlns:a16="http://schemas.microsoft.com/office/drawing/2014/main" id="{E1FE1032-FD1F-FA9E-F3A8-102025DF87F8}"/>
              </a:ext>
            </a:extLst>
          </p:cNvPr>
          <p:cNvSpPr>
            <a:spLocks noGrp="1"/>
          </p:cNvSpPr>
          <p:nvPr>
            <p:ph type="dt" sz="half" idx="10"/>
          </p:nvPr>
        </p:nvSpPr>
        <p:spPr/>
        <p:txBody>
          <a:bodyPr/>
          <a:lstStyle/>
          <a:p>
            <a:fld id="{E8FD5DFD-3FBC-4191-87A5-111F390E4A84}" type="datetime1">
              <a:rPr lang="en-US" smtClean="0"/>
              <a:t>6/2/2025</a:t>
            </a:fld>
            <a:endParaRPr lang="en-US" dirty="0"/>
          </a:p>
        </p:txBody>
      </p:sp>
    </p:spTree>
    <p:extLst>
      <p:ext uri="{BB962C8B-B14F-4D97-AF65-F5344CB8AC3E}">
        <p14:creationId xmlns:p14="http://schemas.microsoft.com/office/powerpoint/2010/main" val="2803047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Small Projects</a:t>
            </a:r>
            <a:br>
              <a:rPr lang="en-US" dirty="0"/>
            </a:br>
            <a:r>
              <a:rPr lang="en-US" sz="1800" dirty="0"/>
              <a:t>PAPPG v.5 page 255 </a:t>
            </a:r>
          </a:p>
        </p:txBody>
      </p:sp>
      <p:sp>
        <p:nvSpPr>
          <p:cNvPr id="63491" name="Content Placeholder 2"/>
          <p:cNvSpPr>
            <a:spLocks noGrp="1"/>
          </p:cNvSpPr>
          <p:nvPr>
            <p:ph idx="1"/>
          </p:nvPr>
        </p:nvSpPr>
        <p:spPr>
          <a:xfrm>
            <a:off x="447368" y="1305631"/>
            <a:ext cx="8458200" cy="2738718"/>
          </a:xfrm>
        </p:spPr>
        <p:txBody>
          <a:bodyPr>
            <a:noAutofit/>
          </a:bodyPr>
          <a:lstStyle/>
          <a:p>
            <a:pPr>
              <a:spcAft>
                <a:spcPct val="0"/>
              </a:spcAft>
            </a:pPr>
            <a:r>
              <a:rPr lang="en-US" altLang="en-US" dirty="0">
                <a:solidFill>
                  <a:schemeClr val="accent1">
                    <a:lumMod val="50000"/>
                  </a:schemeClr>
                </a:solidFill>
              </a:rPr>
              <a:t>Small projects are any projects written with a cost up to $1,062,900</a:t>
            </a:r>
          </a:p>
          <a:p>
            <a:pPr>
              <a:spcAft>
                <a:spcPct val="0"/>
              </a:spcAft>
            </a:pPr>
            <a:r>
              <a:rPr lang="en-US" altLang="en-US" dirty="0">
                <a:solidFill>
                  <a:schemeClr val="accent1">
                    <a:lumMod val="50000"/>
                  </a:schemeClr>
                </a:solidFill>
              </a:rPr>
              <a:t>For eligible projects, the State will cost-share up to 50% of obligated project non-federal share based on documented, validated costs</a:t>
            </a:r>
          </a:p>
          <a:p>
            <a:pPr lvl="1">
              <a:spcAft>
                <a:spcPct val="0"/>
              </a:spcAft>
            </a:pPr>
            <a:r>
              <a:rPr lang="en-US" altLang="en-US" dirty="0">
                <a:solidFill>
                  <a:schemeClr val="accent1">
                    <a:lumMod val="50000"/>
                  </a:schemeClr>
                </a:solidFill>
              </a:rPr>
              <a:t>Documentation must be submitted and validated for cost-share to be paid out.</a:t>
            </a:r>
          </a:p>
          <a:p>
            <a:pPr>
              <a:spcAft>
                <a:spcPct val="0"/>
              </a:spcAft>
            </a:pPr>
            <a:r>
              <a:rPr lang="en-US" altLang="en-US" dirty="0">
                <a:solidFill>
                  <a:schemeClr val="accent1">
                    <a:lumMod val="50000"/>
                  </a:schemeClr>
                </a:solidFill>
              </a:rPr>
              <a:t>All projects must be inspected to verify completion of approved scope of work prior to any state share payment being made</a:t>
            </a:r>
          </a:p>
          <a:p>
            <a:pPr>
              <a:spcAft>
                <a:spcPct val="0"/>
              </a:spcAft>
            </a:pPr>
            <a:r>
              <a:rPr lang="en-US" altLang="en-US" dirty="0">
                <a:solidFill>
                  <a:schemeClr val="accent1">
                    <a:lumMod val="50000"/>
                  </a:schemeClr>
                </a:solidFill>
              </a:rPr>
              <a:t>All small project documentation must be kept for potential federal and state audit</a:t>
            </a:r>
          </a:p>
        </p:txBody>
      </p:sp>
      <p:graphicFrame>
        <p:nvGraphicFramePr>
          <p:cNvPr id="4" name="Table 3"/>
          <p:cNvGraphicFramePr>
            <a:graphicFrameLocks noGrp="1"/>
          </p:cNvGraphicFramePr>
          <p:nvPr>
            <p:extLst>
              <p:ext uri="{D42A27DB-BD31-4B8C-83A1-F6EECF244321}">
                <p14:modId xmlns:p14="http://schemas.microsoft.com/office/powerpoint/2010/main" val="2547660643"/>
              </p:ext>
            </p:extLst>
          </p:nvPr>
        </p:nvGraphicFramePr>
        <p:xfrm>
          <a:off x="1295400" y="4044349"/>
          <a:ext cx="6553200" cy="2194190"/>
        </p:xfrm>
        <a:graphic>
          <a:graphicData uri="http://schemas.openxmlformats.org/drawingml/2006/table">
            <a:tbl>
              <a:tblPr firstRow="1" bandRow="1">
                <a:tableStyleId>{5C22544A-7EE6-4342-B048-85BDC9FD1C3A}</a:tableStyleId>
              </a:tblPr>
              <a:tblGrid>
                <a:gridCol w="2211705">
                  <a:extLst>
                    <a:ext uri="{9D8B030D-6E8A-4147-A177-3AD203B41FA5}">
                      <a16:colId xmlns:a16="http://schemas.microsoft.com/office/drawing/2014/main" val="20000"/>
                    </a:ext>
                  </a:extLst>
                </a:gridCol>
                <a:gridCol w="2157095">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0">
                <a:tc>
                  <a:txBody>
                    <a:bodyPr/>
                    <a:lstStyle/>
                    <a:p>
                      <a:pPr algn="ctr"/>
                      <a:r>
                        <a:rPr lang="en-US" sz="1800" dirty="0">
                          <a:latin typeface="Arial" panose="020B0604020202020204" pitchFamily="34" charset="0"/>
                        </a:rPr>
                        <a:t>Estimated</a:t>
                      </a:r>
                    </a:p>
                  </a:txBody>
                  <a:tcPr marT="45683" marB="45683"/>
                </a:tc>
                <a:tc>
                  <a:txBody>
                    <a:bodyPr/>
                    <a:lstStyle/>
                    <a:p>
                      <a:pPr algn="ctr"/>
                      <a:r>
                        <a:rPr lang="en-US" sz="1800" dirty="0">
                          <a:latin typeface="Arial" panose="020B0604020202020204" pitchFamily="34" charset="0"/>
                        </a:rPr>
                        <a:t>Actual</a:t>
                      </a:r>
                    </a:p>
                  </a:txBody>
                  <a:tcPr marT="45683" marB="45683"/>
                </a:tc>
                <a:tc>
                  <a:txBody>
                    <a:bodyPr/>
                    <a:lstStyle/>
                    <a:p>
                      <a:pPr algn="ctr"/>
                      <a:r>
                        <a:rPr lang="en-US" sz="1800" dirty="0">
                          <a:latin typeface="Arial" panose="020B0604020202020204" pitchFamily="34" charset="0"/>
                        </a:rPr>
                        <a:t>Actual</a:t>
                      </a:r>
                    </a:p>
                  </a:txBody>
                  <a:tcPr marT="45683" marB="45683"/>
                </a:tc>
                <a:extLst>
                  <a:ext uri="{0D108BD9-81ED-4DB2-BD59-A6C34878D82A}">
                    <a16:rowId xmlns:a16="http://schemas.microsoft.com/office/drawing/2014/main" val="10000"/>
                  </a:ext>
                </a:extLst>
              </a:tr>
              <a:tr h="0">
                <a:tc>
                  <a:txBody>
                    <a:bodyPr/>
                    <a:lstStyle/>
                    <a:p>
                      <a:r>
                        <a:rPr lang="en-US" sz="1600" dirty="0">
                          <a:latin typeface="Arial" panose="020B0604020202020204" pitchFamily="34" charset="0"/>
                        </a:rPr>
                        <a:t>$1,062,900 SA</a:t>
                      </a:r>
                      <a:r>
                        <a:rPr lang="en-US" sz="1600" baseline="0" dirty="0">
                          <a:latin typeface="Arial" panose="020B0604020202020204" pitchFamily="34" charset="0"/>
                        </a:rPr>
                        <a:t> total</a:t>
                      </a:r>
                      <a:endParaRPr lang="en-US" sz="1600" dirty="0">
                        <a:latin typeface="Arial" panose="020B0604020202020204" pitchFamily="34" charset="0"/>
                      </a:endParaRPr>
                    </a:p>
                  </a:txBody>
                  <a:tcPr marT="45683" marB="45683"/>
                </a:tc>
                <a:tc>
                  <a:txBody>
                    <a:bodyPr/>
                    <a:lstStyle/>
                    <a:p>
                      <a:r>
                        <a:rPr lang="en-US" sz="1600" dirty="0">
                          <a:latin typeface="Arial" panose="020B0604020202020204" pitchFamily="34" charset="0"/>
                        </a:rPr>
                        <a:t>$900,000</a:t>
                      </a:r>
                      <a:r>
                        <a:rPr lang="en-US" sz="1600" baseline="0" dirty="0">
                          <a:latin typeface="Arial" panose="020B0604020202020204" pitchFamily="34" charset="0"/>
                        </a:rPr>
                        <a:t> SA Total</a:t>
                      </a:r>
                      <a:endParaRPr lang="en-US" sz="1600" dirty="0">
                        <a:latin typeface="Arial" panose="020B0604020202020204" pitchFamily="34" charset="0"/>
                      </a:endParaRPr>
                    </a:p>
                  </a:txBody>
                  <a:tcPr marT="45683" marB="45683"/>
                </a:tc>
                <a:tc>
                  <a:txBody>
                    <a:bodyPr/>
                    <a:lstStyle/>
                    <a:p>
                      <a:r>
                        <a:rPr lang="en-US" sz="1600" dirty="0">
                          <a:latin typeface="Arial" panose="020B0604020202020204" pitchFamily="34" charset="0"/>
                        </a:rPr>
                        <a:t>$1,200,000</a:t>
                      </a:r>
                      <a:r>
                        <a:rPr lang="en-US" sz="1600" baseline="0" dirty="0">
                          <a:latin typeface="Arial" panose="020B0604020202020204" pitchFamily="34" charset="0"/>
                        </a:rPr>
                        <a:t> SA Total</a:t>
                      </a:r>
                      <a:endParaRPr lang="en-US" sz="1600" dirty="0">
                        <a:latin typeface="Arial" panose="020B0604020202020204" pitchFamily="34" charset="0"/>
                      </a:endParaRPr>
                    </a:p>
                  </a:txBody>
                  <a:tcPr marT="45683" marB="45683"/>
                </a:tc>
                <a:extLst>
                  <a:ext uri="{0D108BD9-81ED-4DB2-BD59-A6C34878D82A}">
                    <a16:rowId xmlns:a16="http://schemas.microsoft.com/office/drawing/2014/main" val="10001"/>
                  </a:ext>
                </a:extLst>
              </a:tr>
              <a:tr h="0">
                <a:tc>
                  <a:txBody>
                    <a:bodyPr/>
                    <a:lstStyle/>
                    <a:p>
                      <a:r>
                        <a:rPr lang="en-US" sz="1600" dirty="0">
                          <a:latin typeface="Arial" panose="020B0604020202020204" pitchFamily="34" charset="0"/>
                        </a:rPr>
                        <a:t>$797,175 Fed Share</a:t>
                      </a:r>
                    </a:p>
                  </a:txBody>
                  <a:tcPr marT="45683" marB="45683"/>
                </a:tc>
                <a:tc>
                  <a:txBody>
                    <a:bodyPr/>
                    <a:lstStyle/>
                    <a:p>
                      <a:r>
                        <a:rPr lang="en-US" sz="1600" dirty="0">
                          <a:latin typeface="Arial" panose="020B0604020202020204" pitchFamily="34" charset="0"/>
                        </a:rPr>
                        <a:t>$797,175 Fed Share</a:t>
                      </a:r>
                    </a:p>
                  </a:txBody>
                  <a:tcPr marT="45683" marB="45683"/>
                </a:tc>
                <a:tc>
                  <a:txBody>
                    <a:bodyPr/>
                    <a:lstStyle/>
                    <a:p>
                      <a:r>
                        <a:rPr lang="en-US" sz="1600" dirty="0">
                          <a:latin typeface="Arial" panose="020B0604020202020204" pitchFamily="34" charset="0"/>
                        </a:rPr>
                        <a:t>$797,175 Fed Share</a:t>
                      </a:r>
                    </a:p>
                  </a:txBody>
                  <a:tcPr marT="45683" marB="45683"/>
                </a:tc>
                <a:extLst>
                  <a:ext uri="{0D108BD9-81ED-4DB2-BD59-A6C34878D82A}">
                    <a16:rowId xmlns:a16="http://schemas.microsoft.com/office/drawing/2014/main" val="10002"/>
                  </a:ext>
                </a:extLst>
              </a:tr>
              <a:tr h="0">
                <a:tc>
                  <a:txBody>
                    <a:bodyPr/>
                    <a:lstStyle/>
                    <a:p>
                      <a:r>
                        <a:rPr lang="en-US" sz="1600" dirty="0">
                          <a:latin typeface="Arial" panose="020B0604020202020204" pitchFamily="34" charset="0"/>
                        </a:rPr>
                        <a:t>$132,862.50</a:t>
                      </a:r>
                      <a:r>
                        <a:rPr lang="en-US" sz="1600" baseline="0" dirty="0">
                          <a:latin typeface="Arial" panose="020B0604020202020204" pitchFamily="34" charset="0"/>
                        </a:rPr>
                        <a:t> State Share</a:t>
                      </a:r>
                      <a:endParaRPr lang="en-US" sz="1600" dirty="0">
                        <a:latin typeface="Arial" panose="020B0604020202020204" pitchFamily="34" charset="0"/>
                      </a:endParaRPr>
                    </a:p>
                  </a:txBody>
                  <a:tcPr marT="45683" marB="45683"/>
                </a:tc>
                <a:tc>
                  <a:txBody>
                    <a:bodyPr/>
                    <a:lstStyle/>
                    <a:p>
                      <a:r>
                        <a:rPr lang="en-US" sz="1600" dirty="0">
                          <a:latin typeface="Arial" panose="020B0604020202020204" pitchFamily="34" charset="0"/>
                        </a:rPr>
                        <a:t>$51,412.50 State Share</a:t>
                      </a:r>
                    </a:p>
                  </a:txBody>
                  <a:tcPr marT="45683" marB="45683"/>
                </a:tc>
                <a:tc>
                  <a:txBody>
                    <a:bodyPr/>
                    <a:lstStyle/>
                    <a:p>
                      <a:r>
                        <a:rPr lang="en-US" sz="1600" dirty="0">
                          <a:latin typeface="Arial" panose="020B0604020202020204" pitchFamily="34" charset="0"/>
                        </a:rPr>
                        <a:t>$132,862.50 State Share</a:t>
                      </a:r>
                    </a:p>
                  </a:txBody>
                  <a:tcPr marT="45683" marB="45683"/>
                </a:tc>
                <a:extLst>
                  <a:ext uri="{0D108BD9-81ED-4DB2-BD59-A6C34878D82A}">
                    <a16:rowId xmlns:a16="http://schemas.microsoft.com/office/drawing/2014/main" val="10003"/>
                  </a:ext>
                </a:extLst>
              </a:tr>
              <a:tr h="0">
                <a:tc>
                  <a:txBody>
                    <a:bodyPr/>
                    <a:lstStyle/>
                    <a:p>
                      <a:r>
                        <a:rPr lang="en-US" sz="1600" dirty="0">
                          <a:latin typeface="Arial" panose="020B0604020202020204" pitchFamily="34" charset="0"/>
                        </a:rPr>
                        <a:t>$132,862.50 Local Share</a:t>
                      </a:r>
                    </a:p>
                  </a:txBody>
                  <a:tcPr marT="45683" marB="45683"/>
                </a:tc>
                <a:tc>
                  <a:txBody>
                    <a:bodyPr/>
                    <a:lstStyle/>
                    <a:p>
                      <a:r>
                        <a:rPr lang="en-US" sz="1600" dirty="0">
                          <a:latin typeface="Arial" panose="020B0604020202020204" pitchFamily="34" charset="0"/>
                        </a:rPr>
                        <a:t>$51,412.50 Local Share</a:t>
                      </a:r>
                    </a:p>
                  </a:txBody>
                  <a:tcPr marT="45683" marB="45683"/>
                </a:tc>
                <a:tc>
                  <a:txBody>
                    <a:bodyPr/>
                    <a:lstStyle/>
                    <a:p>
                      <a:r>
                        <a:rPr lang="en-US" sz="1600" dirty="0">
                          <a:latin typeface="Arial" panose="020B0604020202020204" pitchFamily="34" charset="0"/>
                        </a:rPr>
                        <a:t>$269,962.50 Local Share</a:t>
                      </a:r>
                    </a:p>
                  </a:txBody>
                  <a:tcPr marT="45683" marB="45683"/>
                </a:tc>
                <a:extLst>
                  <a:ext uri="{0D108BD9-81ED-4DB2-BD59-A6C34878D82A}">
                    <a16:rowId xmlns:a16="http://schemas.microsoft.com/office/drawing/2014/main" val="10004"/>
                  </a:ext>
                </a:extLst>
              </a:tr>
            </a:tbl>
          </a:graphicData>
        </a:graphic>
      </p:graphicFrame>
      <p:sp>
        <p:nvSpPr>
          <p:cNvPr id="3" name="Date Placeholder 2">
            <a:extLst>
              <a:ext uri="{FF2B5EF4-FFF2-40B4-BE49-F238E27FC236}">
                <a16:creationId xmlns:a16="http://schemas.microsoft.com/office/drawing/2014/main" id="{51580C0A-5641-F995-822A-024FAD7E2E15}"/>
              </a:ext>
            </a:extLst>
          </p:cNvPr>
          <p:cNvSpPr>
            <a:spLocks noGrp="1"/>
          </p:cNvSpPr>
          <p:nvPr>
            <p:ph type="dt" sz="half" idx="10"/>
          </p:nvPr>
        </p:nvSpPr>
        <p:spPr/>
        <p:txBody>
          <a:bodyPr/>
          <a:lstStyle/>
          <a:p>
            <a:fld id="{AFED1E5B-5C16-4E99-B012-A23C64A1C501}" type="datetime1">
              <a:rPr lang="en-US" smtClean="0"/>
              <a:t>6/2/2025</a:t>
            </a:fld>
            <a:endParaRPr lang="en-US" dirty="0"/>
          </a:p>
        </p:txBody>
      </p:sp>
    </p:spTree>
    <p:extLst>
      <p:ext uri="{BB962C8B-B14F-4D97-AF65-F5344CB8AC3E}">
        <p14:creationId xmlns:p14="http://schemas.microsoft.com/office/powerpoint/2010/main" val="3961940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Small Projects</a:t>
            </a:r>
            <a:br>
              <a:rPr lang="en-US" dirty="0"/>
            </a:br>
            <a:r>
              <a:rPr lang="en-US" sz="1800" dirty="0"/>
              <a:t> PAPPG v.5 page 255</a:t>
            </a:r>
          </a:p>
        </p:txBody>
      </p:sp>
      <p:sp>
        <p:nvSpPr>
          <p:cNvPr id="63491" name="Content Placeholder 2"/>
          <p:cNvSpPr>
            <a:spLocks noGrp="1"/>
          </p:cNvSpPr>
          <p:nvPr>
            <p:ph idx="1"/>
          </p:nvPr>
        </p:nvSpPr>
        <p:spPr>
          <a:xfrm>
            <a:off x="422787" y="1417638"/>
            <a:ext cx="8458200" cy="4800600"/>
          </a:xfrm>
        </p:spPr>
        <p:txBody>
          <a:bodyPr>
            <a:noAutofit/>
          </a:bodyPr>
          <a:lstStyle/>
          <a:p>
            <a:pPr marL="0" indent="0">
              <a:spcAft>
                <a:spcPct val="0"/>
              </a:spcAft>
              <a:buNone/>
            </a:pPr>
            <a:r>
              <a:rPr lang="en-US" altLang="en-US" dirty="0">
                <a:solidFill>
                  <a:schemeClr val="accent1">
                    <a:lumMod val="50000"/>
                  </a:schemeClr>
                </a:solidFill>
              </a:rPr>
              <a:t>FEMA only adjusts the approved amount on individual Small Projects if one of the following conditions applies:</a:t>
            </a:r>
          </a:p>
          <a:p>
            <a:pPr>
              <a:spcAft>
                <a:spcPct val="0"/>
              </a:spcAft>
            </a:pPr>
            <a:r>
              <a:rPr lang="en-US" altLang="en-US" dirty="0">
                <a:solidFill>
                  <a:schemeClr val="accent1">
                    <a:lumMod val="50000"/>
                  </a:schemeClr>
                </a:solidFill>
              </a:rPr>
              <a:t>The Subrecipient did not complete the approved SOW;</a:t>
            </a:r>
          </a:p>
          <a:p>
            <a:pPr>
              <a:spcAft>
                <a:spcPct val="0"/>
              </a:spcAft>
            </a:pPr>
            <a:r>
              <a:rPr lang="en-US" altLang="en-US" dirty="0">
                <a:solidFill>
                  <a:schemeClr val="accent1">
                    <a:lumMod val="50000"/>
                  </a:schemeClr>
                </a:solidFill>
              </a:rPr>
              <a:t>The Subrecipient requests additional funds related to an eligible change in SOW; or</a:t>
            </a:r>
          </a:p>
          <a:p>
            <a:pPr>
              <a:spcAft>
                <a:spcPct val="0"/>
              </a:spcAft>
            </a:pPr>
            <a:r>
              <a:rPr lang="en-US" altLang="en-US" dirty="0">
                <a:solidFill>
                  <a:schemeClr val="accent1">
                    <a:lumMod val="50000"/>
                  </a:schemeClr>
                </a:solidFill>
              </a:rPr>
              <a:t>The Project contains inadvertent errors or omissions.</a:t>
            </a:r>
          </a:p>
          <a:p>
            <a:pPr marL="0" indent="0">
              <a:spcAft>
                <a:spcPct val="0"/>
              </a:spcAft>
              <a:buNone/>
            </a:pPr>
            <a:r>
              <a:rPr lang="en-US" altLang="en-US" dirty="0">
                <a:solidFill>
                  <a:schemeClr val="accent1">
                    <a:lumMod val="50000"/>
                  </a:schemeClr>
                </a:solidFill>
              </a:rPr>
              <a:t>In these cases, FEMA only adjusts the specific cost items affected.</a:t>
            </a:r>
          </a:p>
          <a:p>
            <a:pPr marL="0" indent="0">
              <a:spcAft>
                <a:spcPct val="0"/>
              </a:spcAft>
              <a:buNone/>
            </a:pPr>
            <a:endParaRPr lang="en-US" altLang="en-US" dirty="0">
              <a:solidFill>
                <a:schemeClr val="accent1">
                  <a:lumMod val="50000"/>
                </a:schemeClr>
              </a:solidFill>
            </a:endParaRPr>
          </a:p>
          <a:p>
            <a:pPr marL="0" indent="0">
              <a:spcAft>
                <a:spcPct val="0"/>
              </a:spcAft>
              <a:buNone/>
            </a:pPr>
            <a:r>
              <a:rPr lang="en-US" altLang="en-US" dirty="0">
                <a:solidFill>
                  <a:schemeClr val="accent1">
                    <a:lumMod val="50000"/>
                  </a:schemeClr>
                </a:solidFill>
              </a:rPr>
              <a:t>If the actual total combined cost of all a Subrecipient’s Small Projects exceeds the total amount obligated for all Small Projects, the Subrecipient may request additional funding through a Net Small Project Overrun Appeal. The Subrecipient must request the additional funding through the appeal process within 60 days of work completion on its last Small Project. The appeal must include actual cost documentation for all Small Projects.</a:t>
            </a:r>
          </a:p>
        </p:txBody>
      </p:sp>
      <p:sp>
        <p:nvSpPr>
          <p:cNvPr id="3" name="Date Placeholder 2">
            <a:extLst>
              <a:ext uri="{FF2B5EF4-FFF2-40B4-BE49-F238E27FC236}">
                <a16:creationId xmlns:a16="http://schemas.microsoft.com/office/drawing/2014/main" id="{8486975F-308B-2051-52D7-ED30E5869156}"/>
              </a:ext>
            </a:extLst>
          </p:cNvPr>
          <p:cNvSpPr>
            <a:spLocks noGrp="1"/>
          </p:cNvSpPr>
          <p:nvPr>
            <p:ph type="dt" sz="half" idx="10"/>
          </p:nvPr>
        </p:nvSpPr>
        <p:spPr/>
        <p:txBody>
          <a:bodyPr/>
          <a:lstStyle/>
          <a:p>
            <a:fld id="{8CE99FBF-54FF-4476-B35C-B375FD4AF8A5}" type="datetime1">
              <a:rPr lang="en-US" smtClean="0"/>
              <a:t>6/2/2025</a:t>
            </a:fld>
            <a:endParaRPr lang="en-US" dirty="0"/>
          </a:p>
        </p:txBody>
      </p:sp>
    </p:spTree>
    <p:extLst>
      <p:ext uri="{BB962C8B-B14F-4D97-AF65-F5344CB8AC3E}">
        <p14:creationId xmlns:p14="http://schemas.microsoft.com/office/powerpoint/2010/main" val="3102397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1"/>
          </a:xfrm>
        </p:spPr>
        <p:txBody>
          <a:bodyPr>
            <a:normAutofit fontScale="90000"/>
          </a:bodyPr>
          <a:lstStyle/>
          <a:p>
            <a:r>
              <a:rPr lang="en-US" dirty="0"/>
              <a:t>Procurement and Contracting Requirements</a:t>
            </a:r>
            <a:br>
              <a:rPr lang="en-US" dirty="0"/>
            </a:br>
            <a:r>
              <a:rPr lang="en-US" sz="2000" dirty="0"/>
              <a:t>PAPPG v.5 pages 91-99</a:t>
            </a:r>
            <a:br>
              <a:rPr lang="en-US" dirty="0"/>
            </a:br>
            <a:endParaRPr lang="en-US" dirty="0"/>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a:solidFill>
                  <a:schemeClr val="accent1">
                    <a:lumMod val="50000"/>
                  </a:schemeClr>
                </a:solidFill>
              </a:rPr>
              <a:t>Applicants must comply with Federal procurement standards as a condition of receiving PA funding for contract costs for eligible work. Federal procurement standards for State and Territorial governments are different than those for Tribal and local governments and PNPs. </a:t>
            </a:r>
          </a:p>
          <a:p>
            <a:pPr lvl="1"/>
            <a:r>
              <a:rPr lang="en-US" dirty="0">
                <a:solidFill>
                  <a:schemeClr val="accent1">
                    <a:lumMod val="50000"/>
                  </a:schemeClr>
                </a:solidFill>
              </a:rPr>
              <a:t>States and Territorial Governments:</a:t>
            </a:r>
          </a:p>
          <a:p>
            <a:pPr lvl="2"/>
            <a:r>
              <a:rPr lang="en-US" dirty="0">
                <a:solidFill>
                  <a:schemeClr val="accent1">
                    <a:lumMod val="50000"/>
                  </a:schemeClr>
                </a:solidFill>
              </a:rPr>
              <a:t>Follow the same policies and procedures they would use for procurements with non-Federal funds </a:t>
            </a:r>
          </a:p>
          <a:p>
            <a:pPr lvl="2"/>
            <a:r>
              <a:rPr lang="en-US" dirty="0">
                <a:solidFill>
                  <a:schemeClr val="accent1">
                    <a:lumMod val="50000"/>
                  </a:schemeClr>
                </a:solidFill>
              </a:rPr>
              <a:t>Comply with 2 CFR § 200.322, Procurement of recovered materials </a:t>
            </a:r>
          </a:p>
          <a:p>
            <a:pPr lvl="2"/>
            <a:r>
              <a:rPr lang="en-US" dirty="0">
                <a:solidFill>
                  <a:schemeClr val="accent1">
                    <a:lumMod val="50000"/>
                  </a:schemeClr>
                </a:solidFill>
              </a:rPr>
              <a:t>Ensure that every purchase order or other contract includes any clauses required by </a:t>
            </a:r>
            <a:r>
              <a:rPr lang="en-US" u="sng" dirty="0">
                <a:solidFill>
                  <a:schemeClr val="accent1">
                    <a:lumMod val="50000"/>
                  </a:schemeClr>
                </a:solidFill>
              </a:rPr>
              <a:t>2 CFR § 200.326, Contract provisions</a:t>
            </a:r>
            <a:r>
              <a:rPr lang="en-US" dirty="0">
                <a:solidFill>
                  <a:schemeClr val="accent1">
                    <a:lumMod val="50000"/>
                  </a:schemeClr>
                </a:solidFill>
              </a:rPr>
              <a:t> (See Appendix K of the PAPPG, v4)</a:t>
            </a:r>
          </a:p>
          <a:p>
            <a:pPr lvl="1"/>
            <a:r>
              <a:rPr lang="en-US" dirty="0">
                <a:solidFill>
                  <a:schemeClr val="accent1">
                    <a:lumMod val="50000"/>
                  </a:schemeClr>
                </a:solidFill>
              </a:rPr>
              <a:t>Non-State Applicants (Tribal, Local Governments and PNPS)</a:t>
            </a:r>
          </a:p>
          <a:p>
            <a:pPr lvl="2"/>
            <a:r>
              <a:rPr lang="en-US" dirty="0">
                <a:solidFill>
                  <a:schemeClr val="accent1">
                    <a:lumMod val="50000"/>
                  </a:schemeClr>
                </a:solidFill>
              </a:rPr>
              <a:t>Must use their own </a:t>
            </a:r>
            <a:r>
              <a:rPr lang="en-US" u="sng" dirty="0">
                <a:solidFill>
                  <a:schemeClr val="accent1">
                    <a:lumMod val="50000"/>
                  </a:schemeClr>
                </a:solidFill>
              </a:rPr>
              <a:t>documented</a:t>
            </a:r>
            <a:r>
              <a:rPr lang="en-US" dirty="0">
                <a:solidFill>
                  <a:schemeClr val="accent1">
                    <a:lumMod val="50000"/>
                  </a:schemeClr>
                </a:solidFill>
              </a:rPr>
              <a:t> procurement procedures that </a:t>
            </a:r>
            <a:r>
              <a:rPr lang="en-US" u="sng" dirty="0">
                <a:solidFill>
                  <a:schemeClr val="accent1">
                    <a:lumMod val="50000"/>
                  </a:schemeClr>
                </a:solidFill>
              </a:rPr>
              <a:t>reflect applicable State, Territorial, Tribal, and local government laws and regulations, provided that the procurements conform to applicable Federal law and standards</a:t>
            </a:r>
          </a:p>
        </p:txBody>
      </p:sp>
      <p:sp>
        <p:nvSpPr>
          <p:cNvPr id="4" name="Date Placeholder 3">
            <a:extLst>
              <a:ext uri="{FF2B5EF4-FFF2-40B4-BE49-F238E27FC236}">
                <a16:creationId xmlns:a16="http://schemas.microsoft.com/office/drawing/2014/main" id="{9692E080-DF33-3321-85DD-D5C41CBCED86}"/>
              </a:ext>
            </a:extLst>
          </p:cNvPr>
          <p:cNvSpPr>
            <a:spLocks noGrp="1"/>
          </p:cNvSpPr>
          <p:nvPr>
            <p:ph type="dt" sz="half" idx="10"/>
          </p:nvPr>
        </p:nvSpPr>
        <p:spPr/>
        <p:txBody>
          <a:bodyPr/>
          <a:lstStyle/>
          <a:p>
            <a:fld id="{26777A2E-6D20-406D-8875-0F3B5236BCF8}" type="datetime1">
              <a:rPr lang="en-US" smtClean="0"/>
              <a:t>6/2/2025</a:t>
            </a:fld>
            <a:endParaRPr lang="en-US" dirty="0"/>
          </a:p>
        </p:txBody>
      </p:sp>
    </p:spTree>
    <p:extLst>
      <p:ext uri="{BB962C8B-B14F-4D97-AF65-F5344CB8AC3E}">
        <p14:creationId xmlns:p14="http://schemas.microsoft.com/office/powerpoint/2010/main" val="2728501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Procurement, Continued</a:t>
            </a:r>
          </a:p>
        </p:txBody>
      </p:sp>
      <p:sp>
        <p:nvSpPr>
          <p:cNvPr id="3" name="Content Placeholder 2"/>
          <p:cNvSpPr>
            <a:spLocks noGrp="1"/>
          </p:cNvSpPr>
          <p:nvPr>
            <p:ph idx="1"/>
          </p:nvPr>
        </p:nvSpPr>
        <p:spPr>
          <a:xfrm>
            <a:off x="457200" y="1371600"/>
            <a:ext cx="8229600" cy="5029200"/>
          </a:xfrm>
        </p:spPr>
        <p:txBody>
          <a:bodyPr>
            <a:normAutofit/>
          </a:bodyPr>
          <a:lstStyle/>
          <a:p>
            <a:r>
              <a:rPr lang="en-US" sz="1500" dirty="0">
                <a:solidFill>
                  <a:schemeClr val="accent1">
                    <a:lumMod val="50000"/>
                  </a:schemeClr>
                </a:solidFill>
              </a:rPr>
              <a:t>Must comply with the following federal standards:</a:t>
            </a:r>
          </a:p>
          <a:p>
            <a:pPr marL="457200" lvl="1" indent="0">
              <a:buNone/>
            </a:pPr>
            <a:r>
              <a:rPr lang="en-US" sz="1500" dirty="0">
                <a:solidFill>
                  <a:schemeClr val="accent1">
                    <a:lumMod val="50000"/>
                  </a:schemeClr>
                </a:solidFill>
              </a:rPr>
              <a:t>1. Provide full and open competition;</a:t>
            </a:r>
          </a:p>
          <a:p>
            <a:pPr marL="457200" lvl="1" indent="0">
              <a:buNone/>
            </a:pPr>
            <a:r>
              <a:rPr lang="en-US" sz="1500" dirty="0">
                <a:solidFill>
                  <a:schemeClr val="accent1">
                    <a:lumMod val="50000"/>
                  </a:schemeClr>
                </a:solidFill>
              </a:rPr>
              <a:t>2. Conduct all </a:t>
            </a:r>
            <a:r>
              <a:rPr lang="en-US" sz="1500" u="sng" dirty="0">
                <a:solidFill>
                  <a:schemeClr val="accent1">
                    <a:lumMod val="50000"/>
                  </a:schemeClr>
                </a:solidFill>
              </a:rPr>
              <a:t>necessary affirmative steps </a:t>
            </a:r>
            <a:r>
              <a:rPr lang="en-US" sz="1500" dirty="0">
                <a:solidFill>
                  <a:schemeClr val="accent1">
                    <a:lumMod val="50000"/>
                  </a:schemeClr>
                </a:solidFill>
              </a:rPr>
              <a:t>to ensure the use of minority businesses, women’s business enterprises, and labor surplus area firms when possible;</a:t>
            </a:r>
          </a:p>
          <a:p>
            <a:pPr marL="457200" lvl="1" indent="0">
              <a:buNone/>
            </a:pPr>
            <a:r>
              <a:rPr lang="en-US" sz="1500" dirty="0">
                <a:solidFill>
                  <a:schemeClr val="accent1">
                    <a:lumMod val="50000"/>
                  </a:schemeClr>
                </a:solidFill>
              </a:rPr>
              <a:t>3. Exclude contractors that develop or draft specifications, requirements, statements of work, or invitations for bids or requests for proposals from competing for such procurements to ensure objective contractor performance and eliminate unfair competitive advantage;</a:t>
            </a:r>
          </a:p>
          <a:p>
            <a:pPr marL="457200" lvl="1" indent="0">
              <a:buNone/>
            </a:pPr>
            <a:r>
              <a:rPr lang="en-US" sz="1500" dirty="0">
                <a:solidFill>
                  <a:schemeClr val="accent1">
                    <a:lumMod val="50000"/>
                  </a:schemeClr>
                </a:solidFill>
              </a:rPr>
              <a:t>4. Maintain written standards of conduct covering conflicts of interest and governing the performance of employees who engage in the selection, award, and administration of contracts; </a:t>
            </a:r>
          </a:p>
          <a:p>
            <a:pPr marL="457200" lvl="1" indent="0">
              <a:buNone/>
            </a:pPr>
            <a:r>
              <a:rPr lang="en-US" sz="1500" dirty="0">
                <a:solidFill>
                  <a:schemeClr val="accent1">
                    <a:lumMod val="50000"/>
                  </a:schemeClr>
                </a:solidFill>
              </a:rPr>
              <a:t>5. Be able to provide:</a:t>
            </a:r>
          </a:p>
          <a:p>
            <a:pPr lvl="3"/>
            <a:r>
              <a:rPr lang="en-US" sz="1500" dirty="0">
                <a:solidFill>
                  <a:schemeClr val="accent2">
                    <a:lumMod val="75000"/>
                  </a:schemeClr>
                </a:solidFill>
              </a:rPr>
              <a:t>Rationale for the method of procurement</a:t>
            </a:r>
          </a:p>
          <a:p>
            <a:pPr lvl="3"/>
            <a:r>
              <a:rPr lang="en-US" sz="1500" dirty="0">
                <a:solidFill>
                  <a:schemeClr val="accent2">
                    <a:lumMod val="75000"/>
                  </a:schemeClr>
                </a:solidFill>
              </a:rPr>
              <a:t>Selection of contract type</a:t>
            </a:r>
          </a:p>
          <a:p>
            <a:pPr lvl="3"/>
            <a:r>
              <a:rPr lang="en-US" sz="1500" dirty="0">
                <a:solidFill>
                  <a:schemeClr val="accent2">
                    <a:lumMod val="75000"/>
                  </a:schemeClr>
                </a:solidFill>
              </a:rPr>
              <a:t>Contractor selection or rejection</a:t>
            </a:r>
          </a:p>
          <a:p>
            <a:pPr lvl="3"/>
            <a:r>
              <a:rPr lang="en-US" sz="1500" dirty="0">
                <a:solidFill>
                  <a:schemeClr val="accent2">
                    <a:lumMod val="75000"/>
                  </a:schemeClr>
                </a:solidFill>
              </a:rPr>
              <a:t>The basis for the contract price</a:t>
            </a:r>
          </a:p>
          <a:p>
            <a:pPr marL="457200" lvl="1" indent="0">
              <a:buNone/>
            </a:pPr>
            <a:endParaRPr lang="en-US" sz="1800" dirty="0">
              <a:solidFill>
                <a:schemeClr val="tx1"/>
              </a:solidFill>
            </a:endParaRPr>
          </a:p>
          <a:p>
            <a:pPr marL="457200" lvl="1" indent="0">
              <a:buNone/>
            </a:pPr>
            <a:endParaRPr lang="en-US" dirty="0">
              <a:solidFill>
                <a:srgbClr val="FF0000"/>
              </a:solidFill>
            </a:endParaRPr>
          </a:p>
          <a:p>
            <a:pPr lvl="3"/>
            <a:endParaRPr lang="en-US" dirty="0">
              <a:solidFill>
                <a:srgbClr val="FF0000"/>
              </a:solidFill>
            </a:endParaRPr>
          </a:p>
          <a:p>
            <a:pPr marL="914400" lvl="2" indent="0">
              <a:buNone/>
            </a:pPr>
            <a:endParaRPr lang="en-US" dirty="0"/>
          </a:p>
        </p:txBody>
      </p:sp>
      <p:sp>
        <p:nvSpPr>
          <p:cNvPr id="4" name="Date Placeholder 3">
            <a:extLst>
              <a:ext uri="{FF2B5EF4-FFF2-40B4-BE49-F238E27FC236}">
                <a16:creationId xmlns:a16="http://schemas.microsoft.com/office/drawing/2014/main" id="{A69A5B83-50DF-4FCC-7A24-BBB47A1722D8}"/>
              </a:ext>
            </a:extLst>
          </p:cNvPr>
          <p:cNvSpPr>
            <a:spLocks noGrp="1"/>
          </p:cNvSpPr>
          <p:nvPr>
            <p:ph type="dt" sz="half" idx="10"/>
          </p:nvPr>
        </p:nvSpPr>
        <p:spPr/>
        <p:txBody>
          <a:bodyPr/>
          <a:lstStyle/>
          <a:p>
            <a:fld id="{ACAA45A0-145C-4286-9271-EF75DD327395}" type="datetime1">
              <a:rPr lang="en-US" smtClean="0"/>
              <a:t>6/2/2025</a:t>
            </a:fld>
            <a:endParaRPr lang="en-US" dirty="0"/>
          </a:p>
        </p:txBody>
      </p:sp>
    </p:spTree>
    <p:extLst>
      <p:ext uri="{BB962C8B-B14F-4D97-AF65-F5344CB8AC3E}">
        <p14:creationId xmlns:p14="http://schemas.microsoft.com/office/powerpoint/2010/main" val="2923489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9"/>
          </a:xfrm>
        </p:spPr>
        <p:txBody>
          <a:bodyPr>
            <a:noAutofit/>
          </a:bodyPr>
          <a:lstStyle/>
          <a:p>
            <a:r>
              <a:rPr lang="en-US" dirty="0"/>
              <a:t>Procurement Methods</a:t>
            </a:r>
          </a:p>
        </p:txBody>
      </p:sp>
      <p:sp>
        <p:nvSpPr>
          <p:cNvPr id="3" name="Content Placeholder 2"/>
          <p:cNvSpPr>
            <a:spLocks noGrp="1"/>
          </p:cNvSpPr>
          <p:nvPr>
            <p:ph idx="1"/>
          </p:nvPr>
        </p:nvSpPr>
        <p:spPr/>
        <p:txBody>
          <a:bodyPr>
            <a:normAutofit fontScale="25000" lnSpcReduction="20000"/>
          </a:bodyPr>
          <a:lstStyle/>
          <a:p>
            <a:pPr>
              <a:buFont typeface="Wingdings" panose="05000000000000000000" pitchFamily="2" charset="2"/>
              <a:buChar char="§"/>
            </a:pPr>
            <a:r>
              <a:rPr lang="en-US" sz="5600" b="1" dirty="0">
                <a:solidFill>
                  <a:schemeClr val="accent1">
                    <a:lumMod val="50000"/>
                  </a:schemeClr>
                </a:solidFill>
              </a:rPr>
              <a:t>Micro-purchase</a:t>
            </a:r>
          </a:p>
          <a:p>
            <a:pPr lvl="1">
              <a:buFont typeface="Wingdings" panose="05000000000000000000" pitchFamily="2" charset="2"/>
              <a:buChar char="§"/>
            </a:pPr>
            <a:r>
              <a:rPr lang="en-US" sz="5600" dirty="0">
                <a:solidFill>
                  <a:schemeClr val="accent1">
                    <a:lumMod val="50000"/>
                  </a:schemeClr>
                </a:solidFill>
              </a:rPr>
              <a:t>≤$10,000 or comparable state/local/tribal threshold, whichever is lower </a:t>
            </a:r>
          </a:p>
          <a:p>
            <a:pPr lvl="1">
              <a:buFont typeface="Wingdings" panose="05000000000000000000" pitchFamily="2" charset="2"/>
              <a:buChar char="§"/>
            </a:pPr>
            <a:r>
              <a:rPr lang="en-US" sz="5600" dirty="0">
                <a:solidFill>
                  <a:schemeClr val="accent1">
                    <a:lumMod val="50000"/>
                  </a:schemeClr>
                </a:solidFill>
              </a:rPr>
              <a:t>Requires only ONE quote if price is reasonable </a:t>
            </a:r>
          </a:p>
          <a:p>
            <a:pPr lvl="1">
              <a:buFont typeface="Wingdings" panose="05000000000000000000" pitchFamily="2" charset="2"/>
              <a:buChar char="§"/>
            </a:pPr>
            <a:r>
              <a:rPr lang="en-US" sz="5600" dirty="0">
                <a:solidFill>
                  <a:schemeClr val="accent1">
                    <a:lumMod val="50000"/>
                  </a:schemeClr>
                </a:solidFill>
              </a:rPr>
              <a:t>MUST distribute equitably among vendors </a:t>
            </a:r>
          </a:p>
          <a:p>
            <a:pPr>
              <a:buFont typeface="Wingdings" panose="05000000000000000000" pitchFamily="2" charset="2"/>
              <a:buChar char="§"/>
            </a:pPr>
            <a:r>
              <a:rPr lang="en-US" sz="5600" b="1" dirty="0">
                <a:solidFill>
                  <a:schemeClr val="accent1">
                    <a:lumMod val="50000"/>
                  </a:schemeClr>
                </a:solidFill>
              </a:rPr>
              <a:t>Small purchase procedure</a:t>
            </a:r>
          </a:p>
          <a:p>
            <a:pPr lvl="1">
              <a:buFont typeface="Wingdings" panose="05000000000000000000" pitchFamily="2" charset="2"/>
              <a:buChar char="§"/>
            </a:pPr>
            <a:r>
              <a:rPr lang="en-US" sz="5600" dirty="0">
                <a:solidFill>
                  <a:schemeClr val="accent1">
                    <a:lumMod val="50000"/>
                  </a:schemeClr>
                </a:solidFill>
              </a:rPr>
              <a:t>≤$250,000 or comparable state/local/tribal threshold, whichever is lower </a:t>
            </a:r>
          </a:p>
          <a:p>
            <a:pPr lvl="1">
              <a:buFont typeface="Wingdings" panose="05000000000000000000" pitchFamily="2" charset="2"/>
              <a:buChar char="§"/>
            </a:pPr>
            <a:r>
              <a:rPr lang="en-US" sz="5600" dirty="0">
                <a:solidFill>
                  <a:schemeClr val="accent1">
                    <a:lumMod val="50000"/>
                  </a:schemeClr>
                </a:solidFill>
              </a:rPr>
              <a:t>Requires quotes from an “adequate number” of qualified sources</a:t>
            </a:r>
          </a:p>
          <a:p>
            <a:pPr lvl="2">
              <a:buFont typeface="Wingdings" panose="05000000000000000000" pitchFamily="2" charset="2"/>
              <a:buChar char="§"/>
            </a:pPr>
            <a:endParaRPr lang="en-US" sz="5600" dirty="0">
              <a:solidFill>
                <a:schemeClr val="accent1">
                  <a:lumMod val="50000"/>
                </a:schemeClr>
              </a:solidFill>
            </a:endParaRPr>
          </a:p>
          <a:p>
            <a:pPr>
              <a:buFont typeface="Wingdings" panose="05000000000000000000" pitchFamily="2" charset="2"/>
              <a:buChar char="§"/>
            </a:pPr>
            <a:r>
              <a:rPr lang="en-US" sz="5600" b="1" dirty="0">
                <a:solidFill>
                  <a:schemeClr val="accent1">
                    <a:lumMod val="50000"/>
                  </a:schemeClr>
                </a:solidFill>
              </a:rPr>
              <a:t>Sealed Bidding</a:t>
            </a:r>
          </a:p>
          <a:p>
            <a:pPr lvl="1">
              <a:buFont typeface="Wingdings" panose="05000000000000000000" pitchFamily="2" charset="2"/>
              <a:buChar char="§"/>
            </a:pPr>
            <a:r>
              <a:rPr lang="en-US" sz="5600" b="1" dirty="0">
                <a:solidFill>
                  <a:schemeClr val="accent1">
                    <a:lumMod val="50000"/>
                  </a:schemeClr>
                </a:solidFill>
              </a:rPr>
              <a:t>Preferred</a:t>
            </a:r>
            <a:r>
              <a:rPr lang="en-US" sz="5600" dirty="0">
                <a:solidFill>
                  <a:schemeClr val="accent1">
                    <a:lumMod val="50000"/>
                  </a:schemeClr>
                </a:solidFill>
              </a:rPr>
              <a:t> method for construction contracts </a:t>
            </a:r>
          </a:p>
          <a:p>
            <a:pPr lvl="1">
              <a:buFont typeface="Wingdings" panose="05000000000000000000" pitchFamily="2" charset="2"/>
              <a:buChar char="§"/>
            </a:pPr>
            <a:r>
              <a:rPr lang="en-US" sz="5600" dirty="0">
                <a:solidFill>
                  <a:schemeClr val="accent1">
                    <a:lumMod val="50000"/>
                  </a:schemeClr>
                </a:solidFill>
              </a:rPr>
              <a:t>Firm-fixed-price contract is awarded to the lowest priced, responsive, responsible bidder </a:t>
            </a:r>
          </a:p>
          <a:p>
            <a:pPr lvl="1">
              <a:buFont typeface="Wingdings" panose="05000000000000000000" pitchFamily="2" charset="2"/>
              <a:buChar char="§"/>
            </a:pPr>
            <a:r>
              <a:rPr lang="en-US" sz="5600" dirty="0">
                <a:solidFill>
                  <a:schemeClr val="accent1">
                    <a:lumMod val="50000"/>
                  </a:schemeClr>
                </a:solidFill>
              </a:rPr>
              <a:t>Non-state applicants must solicit bids from an adequate number of suppliers </a:t>
            </a:r>
          </a:p>
          <a:p>
            <a:pPr lvl="1">
              <a:buFont typeface="Wingdings" panose="05000000000000000000" pitchFamily="2" charset="2"/>
              <a:buChar char="§"/>
            </a:pPr>
            <a:r>
              <a:rPr lang="en-US" sz="5600" u="sng" dirty="0">
                <a:solidFill>
                  <a:schemeClr val="accent1">
                    <a:lumMod val="50000"/>
                  </a:schemeClr>
                </a:solidFill>
              </a:rPr>
              <a:t>Local and tribal governments must publicly advertise the invitation for bids and open bids publicly </a:t>
            </a:r>
          </a:p>
          <a:p>
            <a:pPr>
              <a:buFont typeface="Wingdings" panose="05000000000000000000" pitchFamily="2" charset="2"/>
              <a:buChar char="§"/>
            </a:pPr>
            <a:r>
              <a:rPr lang="en-US" sz="5600" b="1" dirty="0">
                <a:solidFill>
                  <a:schemeClr val="accent1">
                    <a:lumMod val="50000"/>
                  </a:schemeClr>
                </a:solidFill>
              </a:rPr>
              <a:t>Competitive Proposals </a:t>
            </a:r>
          </a:p>
          <a:p>
            <a:pPr lvl="1">
              <a:buFont typeface="Wingdings" panose="05000000000000000000" pitchFamily="2" charset="2"/>
              <a:buChar char="§"/>
            </a:pPr>
            <a:r>
              <a:rPr lang="en-US" sz="5600" dirty="0">
                <a:solidFill>
                  <a:schemeClr val="accent1">
                    <a:lumMod val="50000"/>
                  </a:schemeClr>
                </a:solidFill>
              </a:rPr>
              <a:t>Method generally used when conditions are not appropriate for sealed bidding </a:t>
            </a:r>
          </a:p>
          <a:p>
            <a:pPr lvl="1">
              <a:buFont typeface="Wingdings" panose="05000000000000000000" pitchFamily="2" charset="2"/>
              <a:buChar char="§"/>
            </a:pPr>
            <a:r>
              <a:rPr lang="en-US" sz="5600" dirty="0">
                <a:solidFill>
                  <a:schemeClr val="accent1">
                    <a:lumMod val="50000"/>
                  </a:schemeClr>
                </a:solidFill>
              </a:rPr>
              <a:t>Fixed price or cost reimbursement contract is awarded to the responsible firm whose proposal is most advantageous to the non-state applicant </a:t>
            </a:r>
          </a:p>
          <a:p>
            <a:pPr lvl="1">
              <a:buFont typeface="Wingdings" panose="05000000000000000000" pitchFamily="2" charset="2"/>
              <a:buChar char="§"/>
            </a:pPr>
            <a:r>
              <a:rPr lang="en-US" sz="5600" dirty="0">
                <a:solidFill>
                  <a:schemeClr val="accent1">
                    <a:lumMod val="50000"/>
                  </a:schemeClr>
                </a:solidFill>
              </a:rPr>
              <a:t>Non-state applicants must publicize requests for proposals (RFPs), and solicit proposals from an adequate number of qualified sources </a:t>
            </a:r>
          </a:p>
          <a:p>
            <a:pPr lvl="1">
              <a:buFont typeface="Wingdings" panose="05000000000000000000" pitchFamily="2" charset="2"/>
              <a:buChar char="§"/>
            </a:pPr>
            <a:r>
              <a:rPr lang="en-US" sz="5600" dirty="0">
                <a:solidFill>
                  <a:schemeClr val="accent1">
                    <a:lumMod val="50000"/>
                  </a:schemeClr>
                </a:solidFill>
              </a:rPr>
              <a:t>RFPs must identify all evaluation factors and their relative importance </a:t>
            </a:r>
          </a:p>
          <a:p>
            <a:pPr lvl="1"/>
            <a:endParaRPr lang="en-US" dirty="0"/>
          </a:p>
          <a:p>
            <a:pPr lvl="1"/>
            <a:endParaRPr lang="en-US" dirty="0"/>
          </a:p>
        </p:txBody>
      </p:sp>
      <p:sp>
        <p:nvSpPr>
          <p:cNvPr id="4" name="Date Placeholder 3">
            <a:extLst>
              <a:ext uri="{FF2B5EF4-FFF2-40B4-BE49-F238E27FC236}">
                <a16:creationId xmlns:a16="http://schemas.microsoft.com/office/drawing/2014/main" id="{73D8EC18-A438-0DDB-D188-ADDB4A60D5F0}"/>
              </a:ext>
            </a:extLst>
          </p:cNvPr>
          <p:cNvSpPr>
            <a:spLocks noGrp="1"/>
          </p:cNvSpPr>
          <p:nvPr>
            <p:ph type="dt" sz="half" idx="10"/>
          </p:nvPr>
        </p:nvSpPr>
        <p:spPr/>
        <p:txBody>
          <a:bodyPr/>
          <a:lstStyle/>
          <a:p>
            <a:fld id="{8E65D5A6-FA40-445F-B899-053D6008BD3F}" type="datetime1">
              <a:rPr lang="en-US" smtClean="0"/>
              <a:t>6/2/2025</a:t>
            </a:fld>
            <a:endParaRPr lang="en-US" dirty="0"/>
          </a:p>
        </p:txBody>
      </p:sp>
    </p:spTree>
    <p:extLst>
      <p:ext uri="{BB962C8B-B14F-4D97-AF65-F5344CB8AC3E}">
        <p14:creationId xmlns:p14="http://schemas.microsoft.com/office/powerpoint/2010/main" val="1712275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Non-competitive Proposal</a:t>
            </a:r>
          </a:p>
        </p:txBody>
      </p:sp>
      <p:sp>
        <p:nvSpPr>
          <p:cNvPr id="3" name="Content Placeholder 2"/>
          <p:cNvSpPr>
            <a:spLocks noGrp="1"/>
          </p:cNvSpPr>
          <p:nvPr>
            <p:ph idx="1"/>
          </p:nvPr>
        </p:nvSpPr>
        <p:spPr/>
        <p:txBody>
          <a:bodyPr>
            <a:normAutofit/>
          </a:bodyPr>
          <a:lstStyle/>
          <a:p>
            <a:pPr marL="0" indent="0">
              <a:buNone/>
            </a:pPr>
            <a:r>
              <a:rPr lang="en-US" dirty="0">
                <a:solidFill>
                  <a:schemeClr val="accent1">
                    <a:lumMod val="50000"/>
                  </a:schemeClr>
                </a:solidFill>
              </a:rPr>
              <a:t>FEMA may reimburse costs incurred under a contract procured through a noncompetitive proposal only when one or more of the following apply, and the reason for the exemption is thoroughly documented: </a:t>
            </a:r>
          </a:p>
          <a:p>
            <a:pPr>
              <a:buFont typeface="+mj-lt"/>
              <a:buAutoNum type="arabicPeriod"/>
            </a:pPr>
            <a:r>
              <a:rPr lang="en-US" dirty="0">
                <a:solidFill>
                  <a:schemeClr val="accent1">
                    <a:lumMod val="50000"/>
                  </a:schemeClr>
                </a:solidFill>
              </a:rPr>
              <a:t>The item is only available from a single source; </a:t>
            </a:r>
          </a:p>
          <a:p>
            <a:pPr>
              <a:buFont typeface="+mj-lt"/>
              <a:buAutoNum type="arabicPeriod"/>
            </a:pPr>
            <a:r>
              <a:rPr lang="en-US" dirty="0">
                <a:solidFill>
                  <a:schemeClr val="accent1">
                    <a:lumMod val="50000"/>
                  </a:schemeClr>
                </a:solidFill>
              </a:rPr>
              <a:t>The public exigency or emergency for the requirement will not permit a delay resulting from competitive solicitation; </a:t>
            </a:r>
          </a:p>
          <a:p>
            <a:pPr>
              <a:buFont typeface="+mj-lt"/>
              <a:buAutoNum type="arabicPeriod"/>
            </a:pPr>
            <a:r>
              <a:rPr lang="en-US" dirty="0">
                <a:solidFill>
                  <a:schemeClr val="accent1">
                    <a:lumMod val="50000"/>
                  </a:schemeClr>
                </a:solidFill>
              </a:rPr>
              <a:t>FEMA or the Recipient expressly authorizes a noncompetitive proposal in response to a written request from the Applicant; or </a:t>
            </a:r>
          </a:p>
          <a:p>
            <a:pPr>
              <a:buFont typeface="+mj-lt"/>
              <a:buAutoNum type="arabicPeriod"/>
            </a:pPr>
            <a:r>
              <a:rPr lang="en-US" dirty="0">
                <a:solidFill>
                  <a:schemeClr val="accent1">
                    <a:lumMod val="50000"/>
                  </a:schemeClr>
                </a:solidFill>
              </a:rPr>
              <a:t>After solicitation of a reasonable number of sources, competition is determined inadequate</a:t>
            </a:r>
          </a:p>
          <a:p>
            <a:pPr marL="0" indent="0">
              <a:buNone/>
            </a:pPr>
            <a:endParaRPr lang="en-US" dirty="0"/>
          </a:p>
        </p:txBody>
      </p:sp>
      <p:sp>
        <p:nvSpPr>
          <p:cNvPr id="4" name="Date Placeholder 3">
            <a:extLst>
              <a:ext uri="{FF2B5EF4-FFF2-40B4-BE49-F238E27FC236}">
                <a16:creationId xmlns:a16="http://schemas.microsoft.com/office/drawing/2014/main" id="{222663EA-0263-E524-04C1-5BDF8EA3E699}"/>
              </a:ext>
            </a:extLst>
          </p:cNvPr>
          <p:cNvSpPr>
            <a:spLocks noGrp="1"/>
          </p:cNvSpPr>
          <p:nvPr>
            <p:ph type="dt" sz="half" idx="10"/>
          </p:nvPr>
        </p:nvSpPr>
        <p:spPr/>
        <p:txBody>
          <a:bodyPr/>
          <a:lstStyle/>
          <a:p>
            <a:fld id="{AE1C4FA8-2659-478B-88B4-7A722F8A31A8}" type="datetime1">
              <a:rPr lang="en-US" smtClean="0"/>
              <a:t>6/2/2025</a:t>
            </a:fld>
            <a:endParaRPr lang="en-US" dirty="0"/>
          </a:p>
        </p:txBody>
      </p:sp>
    </p:spTree>
    <p:extLst>
      <p:ext uri="{BB962C8B-B14F-4D97-AF65-F5344CB8AC3E}">
        <p14:creationId xmlns:p14="http://schemas.microsoft.com/office/powerpoint/2010/main" val="682294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dirty="0"/>
              <a:t>Exigent or Emergency Circumstances</a:t>
            </a:r>
            <a:br>
              <a:rPr lang="en-US" dirty="0"/>
            </a:br>
            <a:r>
              <a:rPr lang="en-US" sz="2000" dirty="0"/>
              <a:t>PAPPG v.5 page 97</a:t>
            </a:r>
          </a:p>
        </p:txBody>
      </p:sp>
      <p:sp>
        <p:nvSpPr>
          <p:cNvPr id="3" name="Content Placeholder 2"/>
          <p:cNvSpPr>
            <a:spLocks noGrp="1"/>
          </p:cNvSpPr>
          <p:nvPr>
            <p:ph idx="1"/>
          </p:nvPr>
        </p:nvSpPr>
        <p:spPr>
          <a:xfrm>
            <a:off x="457200" y="868362"/>
            <a:ext cx="8229600" cy="5059363"/>
          </a:xfrm>
        </p:spPr>
        <p:txBody>
          <a:bodyPr>
            <a:normAutofit fontScale="92500"/>
          </a:bodyPr>
          <a:lstStyle/>
          <a:p>
            <a:r>
              <a:rPr lang="en-US" sz="1600" dirty="0"/>
              <a:t>Federal regulations allow for noncompetitive procurement under certain circumstances:</a:t>
            </a:r>
          </a:p>
          <a:p>
            <a:pPr lvl="1"/>
            <a:r>
              <a:rPr lang="en-US" sz="1600" b="1" dirty="0"/>
              <a:t>Exigency</a:t>
            </a:r>
            <a:r>
              <a:rPr lang="en-US" sz="1600" dirty="0"/>
              <a:t>: </a:t>
            </a:r>
            <a:r>
              <a:rPr lang="en-US" sz="1600" dirty="0">
                <a:solidFill>
                  <a:schemeClr val="accent1">
                    <a:lumMod val="50000"/>
                  </a:schemeClr>
                </a:solidFill>
              </a:rPr>
              <a:t>When there is need to avoid, prevent, or alleviate serious harm or injury, financial or otherwise, to the non-state entity, and the use of competitive procurement proposals would prevent the urgent action required to address the situation.</a:t>
            </a:r>
          </a:p>
          <a:p>
            <a:pPr lvl="1"/>
            <a:r>
              <a:rPr lang="en-US" sz="1600" b="1" dirty="0"/>
              <a:t>Emergency</a:t>
            </a:r>
            <a:r>
              <a:rPr lang="en-US" sz="1600" dirty="0"/>
              <a:t>: </a:t>
            </a:r>
            <a:r>
              <a:rPr lang="en-US" sz="1600" dirty="0">
                <a:solidFill>
                  <a:schemeClr val="accent1">
                    <a:lumMod val="50000"/>
                  </a:schemeClr>
                </a:solidFill>
              </a:rPr>
              <a:t>When a threat to life, public health or safety, or improved property requires immediate action to alleviate the threat. </a:t>
            </a:r>
          </a:p>
          <a:p>
            <a:r>
              <a:rPr lang="en-US" sz="1600" dirty="0"/>
              <a:t>Emergency conditions are normally short lived, while exigent circumstances can exist for weeks or months</a:t>
            </a:r>
          </a:p>
          <a:p>
            <a:r>
              <a:rPr lang="en-US" sz="1600" dirty="0"/>
              <a:t>Emergency or exigent circumstances do not automatically apply just because this is a declared disaster</a:t>
            </a:r>
          </a:p>
          <a:p>
            <a:r>
              <a:rPr lang="en-US" sz="1600" dirty="0"/>
              <a:t>Because the exception to competitive procurement is available only while the exigent or emergency circumstances exist, applicants should, upon awarding a noncompetitive contract, immediately begin the process of competitively procuring similar goods and services in order to transition to the competitively procured contracts as soon as the exigent or emergency circumstances cease to exist.</a:t>
            </a:r>
          </a:p>
          <a:p>
            <a:endParaRPr lang="en-US" sz="1600" dirty="0"/>
          </a:p>
          <a:p>
            <a:r>
              <a:rPr lang="en-US" sz="1600" dirty="0"/>
              <a:t>Please review the following FEMA Fact Sheet for more details:</a:t>
            </a:r>
          </a:p>
          <a:p>
            <a:r>
              <a:rPr lang="en-US" sz="1600" dirty="0">
                <a:hlinkClick r:id="rId3"/>
              </a:rPr>
              <a:t>https://www.fema.gov/news-release/2020/03/20/procurement-under-grants-under-exigent-or-emergency-circumstances</a:t>
            </a:r>
            <a:r>
              <a:rPr lang="en-US" sz="1600" dirty="0"/>
              <a:t> </a:t>
            </a:r>
          </a:p>
        </p:txBody>
      </p:sp>
      <p:sp>
        <p:nvSpPr>
          <p:cNvPr id="4" name="Date Placeholder 3">
            <a:extLst>
              <a:ext uri="{FF2B5EF4-FFF2-40B4-BE49-F238E27FC236}">
                <a16:creationId xmlns:a16="http://schemas.microsoft.com/office/drawing/2014/main" id="{D3602502-5806-CCD9-285C-693B4516D046}"/>
              </a:ext>
            </a:extLst>
          </p:cNvPr>
          <p:cNvSpPr>
            <a:spLocks noGrp="1"/>
          </p:cNvSpPr>
          <p:nvPr>
            <p:ph type="dt" sz="half" idx="10"/>
          </p:nvPr>
        </p:nvSpPr>
        <p:spPr/>
        <p:txBody>
          <a:bodyPr/>
          <a:lstStyle/>
          <a:p>
            <a:fld id="{2135FD94-7B2B-4EB0-AB6D-CEAC6B44B60C}" type="datetime1">
              <a:rPr lang="en-US" smtClean="0"/>
              <a:t>6/2/2025</a:t>
            </a:fld>
            <a:endParaRPr lang="en-US" dirty="0"/>
          </a:p>
        </p:txBody>
      </p:sp>
    </p:spTree>
    <p:extLst>
      <p:ext uri="{BB962C8B-B14F-4D97-AF65-F5344CB8AC3E}">
        <p14:creationId xmlns:p14="http://schemas.microsoft.com/office/powerpoint/2010/main" val="233512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Authorities and </a:t>
            </a:r>
            <a:br>
              <a:rPr lang="en-US" dirty="0"/>
            </a:br>
            <a:r>
              <a:rPr lang="en-US" dirty="0"/>
              <a:t>Governing Documents</a:t>
            </a:r>
          </a:p>
        </p:txBody>
      </p:sp>
      <p:sp>
        <p:nvSpPr>
          <p:cNvPr id="3" name="Content Placeholder 2"/>
          <p:cNvSpPr>
            <a:spLocks noGrp="1"/>
          </p:cNvSpPr>
          <p:nvPr>
            <p:ph idx="1"/>
          </p:nvPr>
        </p:nvSpPr>
        <p:spPr>
          <a:xfrm>
            <a:off x="457200" y="1752600"/>
            <a:ext cx="8229600" cy="4038600"/>
          </a:xfrm>
        </p:spPr>
        <p:txBody>
          <a:bodyPr>
            <a:normAutofit fontScale="92500" lnSpcReduction="10000"/>
          </a:bodyPr>
          <a:lstStyle/>
          <a:p>
            <a:pPr>
              <a:spcAft>
                <a:spcPct val="0"/>
              </a:spcAft>
            </a:pPr>
            <a:r>
              <a:rPr lang="en-US" altLang="en-US" sz="2500" dirty="0">
                <a:solidFill>
                  <a:schemeClr val="accent1">
                    <a:lumMod val="50000"/>
                  </a:schemeClr>
                </a:solidFill>
              </a:rPr>
              <a:t>State Statute 81-829, 36 50 75</a:t>
            </a:r>
          </a:p>
          <a:p>
            <a:pPr>
              <a:spcAft>
                <a:spcPct val="0"/>
              </a:spcAft>
            </a:pPr>
            <a:r>
              <a:rPr lang="en-US" altLang="en-US" sz="2500" dirty="0">
                <a:solidFill>
                  <a:schemeClr val="accent1">
                    <a:lumMod val="50000"/>
                  </a:schemeClr>
                </a:solidFill>
              </a:rPr>
              <a:t>Stafford Act</a:t>
            </a:r>
          </a:p>
          <a:p>
            <a:pPr>
              <a:spcAft>
                <a:spcPct val="0"/>
              </a:spcAft>
            </a:pPr>
            <a:r>
              <a:rPr lang="en-US" altLang="en-US" sz="2500" dirty="0">
                <a:solidFill>
                  <a:schemeClr val="accent1">
                    <a:lumMod val="50000"/>
                  </a:schemeClr>
                </a:solidFill>
              </a:rPr>
              <a:t>Disaster Mitigation Act of 2000</a:t>
            </a:r>
          </a:p>
          <a:p>
            <a:pPr>
              <a:spcAft>
                <a:spcPct val="0"/>
              </a:spcAft>
            </a:pPr>
            <a:r>
              <a:rPr lang="en-US" altLang="en-US" sz="2500" dirty="0">
                <a:solidFill>
                  <a:schemeClr val="accent1">
                    <a:lumMod val="50000"/>
                  </a:schemeClr>
                </a:solidFill>
              </a:rPr>
              <a:t>Disaster Recovery and Reform Act of 2018 (DRRA)</a:t>
            </a:r>
          </a:p>
          <a:p>
            <a:pPr>
              <a:spcAft>
                <a:spcPct val="0"/>
              </a:spcAft>
            </a:pPr>
            <a:r>
              <a:rPr lang="en-US" altLang="en-US" sz="2500" dirty="0">
                <a:solidFill>
                  <a:schemeClr val="accent1">
                    <a:lumMod val="50000"/>
                  </a:schemeClr>
                </a:solidFill>
              </a:rPr>
              <a:t>44 Code of Federal Regulations</a:t>
            </a:r>
          </a:p>
          <a:p>
            <a:pPr>
              <a:spcAft>
                <a:spcPct val="0"/>
              </a:spcAft>
            </a:pPr>
            <a:r>
              <a:rPr lang="en-US" altLang="en-US" sz="2500" dirty="0">
                <a:solidFill>
                  <a:schemeClr val="accent1">
                    <a:lumMod val="50000"/>
                  </a:schemeClr>
                </a:solidFill>
              </a:rPr>
              <a:t>2 Code of Federal Regulations</a:t>
            </a:r>
          </a:p>
          <a:p>
            <a:pPr>
              <a:spcAft>
                <a:spcPct val="0"/>
              </a:spcAft>
            </a:pPr>
            <a:r>
              <a:rPr lang="en-US" altLang="en-US" sz="2500" dirty="0">
                <a:solidFill>
                  <a:schemeClr val="accent1">
                    <a:lumMod val="50000"/>
                  </a:schemeClr>
                </a:solidFill>
              </a:rPr>
              <a:t>Public Assistance Program and Policy Guide, Version 5 (PAPPG)</a:t>
            </a:r>
          </a:p>
          <a:p>
            <a:pPr>
              <a:spcAft>
                <a:spcPct val="0"/>
              </a:spcAft>
            </a:pPr>
            <a:r>
              <a:rPr lang="en-US" altLang="en-US" sz="2500" dirty="0">
                <a:solidFill>
                  <a:schemeClr val="accent1">
                    <a:lumMod val="50000"/>
                  </a:schemeClr>
                </a:solidFill>
              </a:rPr>
              <a:t>Governor’s Emergency Fund Guidelines for Public Officials</a:t>
            </a:r>
          </a:p>
          <a:p>
            <a:pPr>
              <a:spcAft>
                <a:spcPct val="0"/>
              </a:spcAft>
            </a:pPr>
            <a:r>
              <a:rPr lang="en-US" altLang="en-US" sz="2500" dirty="0">
                <a:solidFill>
                  <a:schemeClr val="accent1">
                    <a:lumMod val="50000"/>
                  </a:schemeClr>
                </a:solidFill>
              </a:rPr>
              <a:t>Nebraska Emergency Management Act</a:t>
            </a:r>
          </a:p>
          <a:p>
            <a:endParaRPr lang="en-US" dirty="0"/>
          </a:p>
        </p:txBody>
      </p:sp>
      <p:sp>
        <p:nvSpPr>
          <p:cNvPr id="4" name="Date Placeholder 3">
            <a:extLst>
              <a:ext uri="{FF2B5EF4-FFF2-40B4-BE49-F238E27FC236}">
                <a16:creationId xmlns:a16="http://schemas.microsoft.com/office/drawing/2014/main" id="{29F9A937-7973-6FAC-EB9C-5CFD7DB3EC7E}"/>
              </a:ext>
            </a:extLst>
          </p:cNvPr>
          <p:cNvSpPr>
            <a:spLocks noGrp="1"/>
          </p:cNvSpPr>
          <p:nvPr>
            <p:ph type="dt" sz="half" idx="10"/>
          </p:nvPr>
        </p:nvSpPr>
        <p:spPr/>
        <p:txBody>
          <a:bodyPr/>
          <a:lstStyle/>
          <a:p>
            <a:fld id="{D1C91DF9-61FE-44FF-9236-E071A865E206}" type="datetime1">
              <a:rPr lang="en-US" smtClean="0"/>
              <a:t>6/2/2025</a:t>
            </a:fld>
            <a:endParaRPr lang="en-US" dirty="0"/>
          </a:p>
        </p:txBody>
      </p:sp>
    </p:spTree>
    <p:extLst>
      <p:ext uri="{BB962C8B-B14F-4D97-AF65-F5344CB8AC3E}">
        <p14:creationId xmlns:p14="http://schemas.microsoft.com/office/powerpoint/2010/main" val="732086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 Sources Of Non-compliance</a:t>
            </a:r>
          </a:p>
        </p:txBody>
      </p:sp>
      <p:sp>
        <p:nvSpPr>
          <p:cNvPr id="3" name="Content Placeholder 2"/>
          <p:cNvSpPr>
            <a:spLocks noGrp="1"/>
          </p:cNvSpPr>
          <p:nvPr>
            <p:ph idx="1"/>
          </p:nvPr>
        </p:nvSpPr>
        <p:spPr/>
        <p:txBody>
          <a:bodyPr/>
          <a:lstStyle/>
          <a:p>
            <a:pPr>
              <a:buAutoNum type="arabicPeriod"/>
            </a:pPr>
            <a:r>
              <a:rPr lang="en-US" dirty="0"/>
              <a:t>Time and Materials Contracts</a:t>
            </a:r>
          </a:p>
          <a:p>
            <a:pPr>
              <a:buAutoNum type="arabicPeriod"/>
            </a:pPr>
            <a:r>
              <a:rPr lang="en-US" dirty="0"/>
              <a:t>Cost-Plus-Percentage-of-Cost Contracts</a:t>
            </a:r>
          </a:p>
          <a:p>
            <a:pPr>
              <a:buAutoNum type="arabicPeriod"/>
            </a:pPr>
            <a:r>
              <a:rPr lang="en-US" dirty="0"/>
              <a:t>Piggybacking</a:t>
            </a:r>
          </a:p>
          <a:p>
            <a:pPr>
              <a:buAutoNum type="arabicPeriod"/>
            </a:pPr>
            <a:r>
              <a:rPr lang="en-US" dirty="0"/>
              <a:t>Geographic Preferences</a:t>
            </a:r>
          </a:p>
          <a:p>
            <a:pPr>
              <a:buAutoNum type="arabicPeriod"/>
            </a:pPr>
            <a:r>
              <a:rPr lang="en-US" dirty="0"/>
              <a:t>Awarding to Contractors that Drafted Solicitation Documents</a:t>
            </a:r>
          </a:p>
          <a:p>
            <a:pPr>
              <a:buAutoNum type="arabicPeriod"/>
            </a:pPr>
            <a:r>
              <a:rPr lang="en-US" dirty="0"/>
              <a:t>Use of Suspended or Debarred Contractors</a:t>
            </a:r>
          </a:p>
          <a:p>
            <a:pPr>
              <a:buAutoNum type="arabicPeriod"/>
            </a:pPr>
            <a:endParaRPr lang="en-US" dirty="0"/>
          </a:p>
          <a:p>
            <a:pPr marL="0" indent="0" algn="ctr">
              <a:buNone/>
            </a:pPr>
            <a:r>
              <a:rPr lang="en-US" sz="2800" dirty="0">
                <a:solidFill>
                  <a:schemeClr val="accent1">
                    <a:lumMod val="50000"/>
                  </a:schemeClr>
                </a:solidFill>
              </a:rPr>
              <a:t>Failure to comply with proper procurement procedures will result in a loss of some or all of the funding associated with the services and/or materials purchased</a:t>
            </a:r>
          </a:p>
          <a:p>
            <a:pPr marL="0" indent="0">
              <a:buNone/>
            </a:pPr>
            <a:endParaRPr lang="en-US" dirty="0"/>
          </a:p>
        </p:txBody>
      </p:sp>
      <p:sp>
        <p:nvSpPr>
          <p:cNvPr id="4" name="Date Placeholder 3">
            <a:extLst>
              <a:ext uri="{FF2B5EF4-FFF2-40B4-BE49-F238E27FC236}">
                <a16:creationId xmlns:a16="http://schemas.microsoft.com/office/drawing/2014/main" id="{13D7DB68-9975-F625-45BC-DB5704ECC372}"/>
              </a:ext>
            </a:extLst>
          </p:cNvPr>
          <p:cNvSpPr>
            <a:spLocks noGrp="1"/>
          </p:cNvSpPr>
          <p:nvPr>
            <p:ph type="dt" sz="half" idx="10"/>
          </p:nvPr>
        </p:nvSpPr>
        <p:spPr/>
        <p:txBody>
          <a:bodyPr/>
          <a:lstStyle/>
          <a:p>
            <a:fld id="{BDD778A0-652A-456C-8846-DD76FCD6F861}" type="datetime1">
              <a:rPr lang="en-US" smtClean="0"/>
              <a:t>6/2/2025</a:t>
            </a:fld>
            <a:endParaRPr lang="en-US" dirty="0"/>
          </a:p>
        </p:txBody>
      </p:sp>
    </p:spTree>
    <p:extLst>
      <p:ext uri="{BB962C8B-B14F-4D97-AF65-F5344CB8AC3E}">
        <p14:creationId xmlns:p14="http://schemas.microsoft.com/office/powerpoint/2010/main" val="863231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66"/>
            <a:ext cx="8229600" cy="655638"/>
          </a:xfrm>
        </p:spPr>
        <p:txBody>
          <a:bodyPr>
            <a:normAutofit fontScale="90000"/>
          </a:bodyPr>
          <a:lstStyle/>
          <a:p>
            <a:pPr eaLnBrk="1" fontAlgn="auto" hangingPunct="1">
              <a:spcAft>
                <a:spcPts val="0"/>
              </a:spcAft>
              <a:defRPr/>
            </a:pPr>
            <a:r>
              <a:rPr lang="en-US" dirty="0"/>
              <a:t>Quarterly Report Requirements</a:t>
            </a:r>
            <a:br>
              <a:rPr lang="en-US" dirty="0"/>
            </a:br>
            <a:r>
              <a:rPr lang="en-US" sz="2000" dirty="0"/>
              <a:t>PAPPG v. 5 pages 251-252</a:t>
            </a:r>
          </a:p>
        </p:txBody>
      </p:sp>
      <p:sp>
        <p:nvSpPr>
          <p:cNvPr id="22531" name="Content Placeholder 2"/>
          <p:cNvSpPr>
            <a:spLocks noGrp="1"/>
          </p:cNvSpPr>
          <p:nvPr>
            <p:ph idx="1"/>
          </p:nvPr>
        </p:nvSpPr>
        <p:spPr>
          <a:xfrm>
            <a:off x="533400" y="990600"/>
            <a:ext cx="8077200" cy="4690479"/>
          </a:xfrm>
        </p:spPr>
        <p:txBody>
          <a:bodyPr rtlCol="0">
            <a:normAutofit/>
          </a:bodyPr>
          <a:lstStyle/>
          <a:p>
            <a:pPr>
              <a:defRPr/>
            </a:pPr>
            <a:r>
              <a:rPr lang="en-US" sz="1900" dirty="0"/>
              <a:t>Timely completion and submission of quarterly reports is a condition of the Public Assistance Grant</a:t>
            </a:r>
          </a:p>
          <a:p>
            <a:pPr>
              <a:defRPr/>
            </a:pPr>
            <a:r>
              <a:rPr lang="en-US" sz="1900" dirty="0"/>
              <a:t>Standard Lane projects will be listed on every report until the applicant is closed</a:t>
            </a:r>
          </a:p>
          <a:p>
            <a:pPr>
              <a:defRPr/>
            </a:pPr>
            <a:r>
              <a:rPr lang="en-US" sz="1900" dirty="0"/>
              <a:t>Completed quarterly reports must be submitted to ensure proper payment as well as proper project deadlines are being met.</a:t>
            </a:r>
          </a:p>
          <a:p>
            <a:pPr>
              <a:defRPr/>
            </a:pPr>
            <a:r>
              <a:rPr lang="en-US" sz="1900" dirty="0"/>
              <a:t>Failure to complete and submit quarterly reports in a timely manner may jeopardize funding</a:t>
            </a:r>
            <a:endParaRPr lang="en-US" dirty="0"/>
          </a:p>
        </p:txBody>
      </p:sp>
      <p:sp>
        <p:nvSpPr>
          <p:cNvPr id="3" name="Date Placeholder 2">
            <a:extLst>
              <a:ext uri="{FF2B5EF4-FFF2-40B4-BE49-F238E27FC236}">
                <a16:creationId xmlns:a16="http://schemas.microsoft.com/office/drawing/2014/main" id="{C24DEBC4-9041-B5DD-0524-77C26E202B8D}"/>
              </a:ext>
            </a:extLst>
          </p:cNvPr>
          <p:cNvSpPr>
            <a:spLocks noGrp="1"/>
          </p:cNvSpPr>
          <p:nvPr>
            <p:ph type="dt" sz="half" idx="10"/>
          </p:nvPr>
        </p:nvSpPr>
        <p:spPr/>
        <p:txBody>
          <a:bodyPr/>
          <a:lstStyle/>
          <a:p>
            <a:fld id="{31493834-173C-4169-80E1-A3CA78D4DA06}" type="datetime1">
              <a:rPr lang="en-US" smtClean="0"/>
              <a:t>6/2/2025</a:t>
            </a:fld>
            <a:endParaRPr lang="en-US" dirty="0"/>
          </a:p>
        </p:txBody>
      </p:sp>
      <p:pic>
        <p:nvPicPr>
          <p:cNvPr id="5" name="Picture 4">
            <a:extLst>
              <a:ext uri="{FF2B5EF4-FFF2-40B4-BE49-F238E27FC236}">
                <a16:creationId xmlns:a16="http://schemas.microsoft.com/office/drawing/2014/main" id="{7C481893-7D7D-9222-FEAE-7EA6AD587852}"/>
              </a:ext>
            </a:extLst>
          </p:cNvPr>
          <p:cNvPicPr>
            <a:picLocks noChangeAspect="1"/>
          </p:cNvPicPr>
          <p:nvPr/>
        </p:nvPicPr>
        <p:blipFill>
          <a:blip r:embed="rId3"/>
          <a:stretch>
            <a:fillRect/>
          </a:stretch>
        </p:blipFill>
        <p:spPr>
          <a:xfrm>
            <a:off x="533400" y="3886200"/>
            <a:ext cx="7592485" cy="1238423"/>
          </a:xfrm>
          <a:prstGeom prst="rect">
            <a:avLst/>
          </a:prstGeom>
        </p:spPr>
      </p:pic>
    </p:spTree>
    <p:extLst>
      <p:ext uri="{BB962C8B-B14F-4D97-AF65-F5344CB8AC3E}">
        <p14:creationId xmlns:p14="http://schemas.microsoft.com/office/powerpoint/2010/main" val="763627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457200" y="152400"/>
            <a:ext cx="8229600" cy="838200"/>
          </a:xfrm>
        </p:spPr>
        <p:txBody>
          <a:bodyPr>
            <a:normAutofit/>
          </a:bodyPr>
          <a:lstStyle/>
          <a:p>
            <a:pPr eaLnBrk="1" fontAlgn="auto" hangingPunct="1">
              <a:spcAft>
                <a:spcPts val="0"/>
              </a:spcAft>
              <a:defRPr/>
            </a:pPr>
            <a:r>
              <a:rPr lang="en-US" dirty="0"/>
              <a:t>Management Costs (Category Z)</a:t>
            </a:r>
          </a:p>
        </p:txBody>
      </p:sp>
      <p:sp>
        <p:nvSpPr>
          <p:cNvPr id="64515" name="Rectangle 3"/>
          <p:cNvSpPr>
            <a:spLocks noGrp="1" noChangeArrowheads="1"/>
          </p:cNvSpPr>
          <p:nvPr>
            <p:ph idx="1"/>
          </p:nvPr>
        </p:nvSpPr>
        <p:spPr>
          <a:xfrm>
            <a:off x="364728" y="838200"/>
            <a:ext cx="8414544" cy="5695950"/>
          </a:xfrm>
        </p:spPr>
        <p:txBody>
          <a:bodyPr rtlCol="0">
            <a:normAutofit fontScale="85000" lnSpcReduction="20000"/>
          </a:bodyPr>
          <a:lstStyle/>
          <a:p>
            <a:pPr marL="306000" indent="-306000" eaLnBrk="1" fontAlgn="auto" hangingPunct="1">
              <a:spcAft>
                <a:spcPts val="0"/>
              </a:spcAft>
              <a:defRPr/>
            </a:pPr>
            <a:r>
              <a:rPr lang="en-US" altLang="en-US" sz="2200" dirty="0"/>
              <a:t>Management Costs for each applicant will be on a single Category Z project.</a:t>
            </a:r>
          </a:p>
          <a:p>
            <a:pPr marL="306000" indent="-306000">
              <a:defRPr/>
            </a:pPr>
            <a:r>
              <a:rPr lang="en-US" altLang="en-US" sz="2200" dirty="0"/>
              <a:t>Management Cost Project will be closed and paid on </a:t>
            </a:r>
            <a:r>
              <a:rPr lang="en-US" altLang="en-US" sz="2200" u="sng" dirty="0"/>
              <a:t>actual</a:t>
            </a:r>
            <a:r>
              <a:rPr lang="en-US" altLang="en-US" sz="2200" dirty="0"/>
              <a:t> expenses, up to 5% of the total eligible project costs.</a:t>
            </a:r>
            <a:endParaRPr lang="en-US" sz="2200" dirty="0"/>
          </a:p>
          <a:p>
            <a:pPr marL="306000" indent="-306000">
              <a:defRPr/>
            </a:pPr>
            <a:r>
              <a:rPr lang="en-US" sz="2200" dirty="0"/>
              <a:t>Under current policy, volunteer work cannot be used to claim Management Costs.</a:t>
            </a:r>
          </a:p>
          <a:p>
            <a:pPr marL="306000" indent="-306000" eaLnBrk="1" fontAlgn="auto" hangingPunct="1">
              <a:spcAft>
                <a:spcPts val="0"/>
              </a:spcAft>
              <a:defRPr/>
            </a:pPr>
            <a:r>
              <a:rPr lang="en-US" altLang="en-US" sz="2200" dirty="0"/>
              <a:t>The Category Z project is subject to the same validation requirements as all other projects.</a:t>
            </a:r>
          </a:p>
          <a:p>
            <a:pPr marL="0" indent="0">
              <a:buNone/>
              <a:defRPr/>
            </a:pPr>
            <a:r>
              <a:rPr lang="en-US" sz="2000" b="1" dirty="0"/>
              <a:t>Documentation Requirements</a:t>
            </a:r>
            <a:r>
              <a:rPr lang="en-US" sz="2000" dirty="0"/>
              <a:t>:</a:t>
            </a:r>
          </a:p>
          <a:p>
            <a:pPr>
              <a:defRPr/>
            </a:pPr>
            <a:r>
              <a:rPr lang="en-US" sz="2000" dirty="0"/>
              <a:t>An explanation of work performed with a representative sample of daily logs/activity reports. The activity must be related to eligible projects. </a:t>
            </a:r>
          </a:p>
          <a:p>
            <a:pPr marL="306000" indent="-306000">
              <a:defRPr/>
            </a:pPr>
            <a:r>
              <a:rPr lang="en-US" sz="2000" dirty="0"/>
              <a:t>Documentation to substantiate the necessity of any claimed office supplies, equipment, or space. </a:t>
            </a:r>
          </a:p>
          <a:p>
            <a:pPr marL="306000" indent="-306000">
              <a:defRPr/>
            </a:pPr>
            <a:r>
              <a:rPr lang="en-US" sz="2000" dirty="0"/>
              <a:t>For meetings or site inspections, the activity description needs to include the number and purpose of the meetings or site inspections. </a:t>
            </a:r>
          </a:p>
          <a:p>
            <a:pPr marL="306000" indent="-306000">
              <a:defRPr/>
            </a:pPr>
            <a:r>
              <a:rPr lang="en-US" sz="2000" dirty="0"/>
              <a:t>Travel costs need to include the purpose of travel and a copy of the travel policy. </a:t>
            </a:r>
          </a:p>
          <a:p>
            <a:pPr marL="306000" indent="-306000">
              <a:defRPr/>
            </a:pPr>
            <a:r>
              <a:rPr lang="en-US" sz="2000" dirty="0"/>
              <a:t>Training needs to include the location, date(s), and title of the course. The training must be related to PA and occur within the period of performance of the Category Z PW. </a:t>
            </a:r>
          </a:p>
          <a:p>
            <a:pPr marL="306000" indent="-306000">
              <a:defRPr/>
            </a:pPr>
            <a:r>
              <a:rPr lang="en-US" sz="2000" dirty="0"/>
              <a:t>Recipients and Subrecipients need to certify that the management activities and associated costs claimed are eligible, consistent with policy, and not related to ineligible projects. </a:t>
            </a:r>
            <a:endParaRPr lang="en-US" altLang="en-US" sz="2000" dirty="0"/>
          </a:p>
          <a:p>
            <a:pPr marL="306000" indent="-306000" eaLnBrk="1" fontAlgn="auto" hangingPunct="1">
              <a:spcAft>
                <a:spcPts val="0"/>
              </a:spcAft>
              <a:defRPr/>
            </a:pPr>
            <a:endParaRPr lang="en-US" altLang="en-US" sz="2200" dirty="0"/>
          </a:p>
          <a:p>
            <a:pPr marL="306000" indent="-306000" eaLnBrk="1" fontAlgn="auto" hangingPunct="1">
              <a:spcAft>
                <a:spcPts val="0"/>
              </a:spcAft>
              <a:defRPr/>
            </a:pPr>
            <a:endParaRPr lang="en-US" altLang="en-US" sz="2200" dirty="0"/>
          </a:p>
        </p:txBody>
      </p:sp>
      <p:sp>
        <p:nvSpPr>
          <p:cNvPr id="2" name="Date Placeholder 1">
            <a:extLst>
              <a:ext uri="{FF2B5EF4-FFF2-40B4-BE49-F238E27FC236}">
                <a16:creationId xmlns:a16="http://schemas.microsoft.com/office/drawing/2014/main" id="{4A64501F-F906-6F19-CAC0-5639D4FBDCE7}"/>
              </a:ext>
            </a:extLst>
          </p:cNvPr>
          <p:cNvSpPr>
            <a:spLocks noGrp="1"/>
          </p:cNvSpPr>
          <p:nvPr>
            <p:ph type="dt" sz="half" idx="10"/>
          </p:nvPr>
        </p:nvSpPr>
        <p:spPr/>
        <p:txBody>
          <a:bodyPr/>
          <a:lstStyle/>
          <a:p>
            <a:fld id="{00DAEF75-9725-4DE5-B74A-2D0197AC17DB}" type="datetime1">
              <a:rPr lang="en-US" smtClean="0"/>
              <a:t>6/2/2025</a:t>
            </a:fld>
            <a:endParaRPr lang="en-US" dirty="0"/>
          </a:p>
        </p:txBody>
      </p:sp>
    </p:spTree>
    <p:extLst>
      <p:ext uri="{BB962C8B-B14F-4D97-AF65-F5344CB8AC3E}">
        <p14:creationId xmlns:p14="http://schemas.microsoft.com/office/powerpoint/2010/main" val="270210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8229600" cy="1143000"/>
          </a:xfrm>
        </p:spPr>
        <p:txBody>
          <a:bodyPr>
            <a:noAutofit/>
          </a:bodyPr>
          <a:lstStyle/>
          <a:p>
            <a:r>
              <a:rPr lang="en-US" sz="7200" dirty="0"/>
              <a:t>SO, WHAT COMES NEXT?</a:t>
            </a:r>
          </a:p>
        </p:txBody>
      </p:sp>
      <p:sp>
        <p:nvSpPr>
          <p:cNvPr id="3" name="Date Placeholder 2">
            <a:extLst>
              <a:ext uri="{FF2B5EF4-FFF2-40B4-BE49-F238E27FC236}">
                <a16:creationId xmlns:a16="http://schemas.microsoft.com/office/drawing/2014/main" id="{0B76DB30-6A02-6BEE-0306-93F8B2C76E2E}"/>
              </a:ext>
            </a:extLst>
          </p:cNvPr>
          <p:cNvSpPr>
            <a:spLocks noGrp="1"/>
          </p:cNvSpPr>
          <p:nvPr>
            <p:ph type="dt" sz="half" idx="10"/>
          </p:nvPr>
        </p:nvSpPr>
        <p:spPr/>
        <p:txBody>
          <a:bodyPr/>
          <a:lstStyle/>
          <a:p>
            <a:fld id="{CCF61368-A3B7-40AC-98E2-BD80D9243A5D}" type="datetime1">
              <a:rPr lang="en-US" smtClean="0"/>
              <a:t>6/2/2025</a:t>
            </a:fld>
            <a:endParaRPr lang="en-US" dirty="0"/>
          </a:p>
        </p:txBody>
      </p:sp>
    </p:spTree>
    <p:extLst>
      <p:ext uri="{BB962C8B-B14F-4D97-AF65-F5344CB8AC3E}">
        <p14:creationId xmlns:p14="http://schemas.microsoft.com/office/powerpoint/2010/main" val="1744167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 Portal</a:t>
            </a:r>
          </a:p>
        </p:txBody>
      </p:sp>
      <p:sp>
        <p:nvSpPr>
          <p:cNvPr id="3" name="Content Placeholder 2"/>
          <p:cNvSpPr>
            <a:spLocks noGrp="1"/>
          </p:cNvSpPr>
          <p:nvPr>
            <p:ph idx="1"/>
          </p:nvPr>
        </p:nvSpPr>
        <p:spPr>
          <a:xfrm>
            <a:off x="228600" y="1417638"/>
            <a:ext cx="5029200" cy="4525963"/>
          </a:xfrm>
        </p:spPr>
        <p:txBody>
          <a:bodyPr>
            <a:normAutofit lnSpcReduction="10000"/>
          </a:bodyPr>
          <a:lstStyle/>
          <a:p>
            <a:r>
              <a:rPr lang="en-US" dirty="0"/>
              <a:t>Web-based tool through which all FEMA project documentation and determinations will flow.</a:t>
            </a:r>
          </a:p>
          <a:p>
            <a:r>
              <a:rPr lang="en-US" dirty="0"/>
              <a:t>Track all projects, documentation, and information through portal- live site, 24/7</a:t>
            </a:r>
          </a:p>
          <a:p>
            <a:r>
              <a:rPr lang="en-US" dirty="0"/>
              <a:t>Upload documentation even before a disaster declaration such as:</a:t>
            </a:r>
          </a:p>
          <a:p>
            <a:pPr lvl="1"/>
            <a:r>
              <a:rPr lang="en-US" dirty="0">
                <a:solidFill>
                  <a:schemeClr val="accent1">
                    <a:lumMod val="50000"/>
                  </a:schemeClr>
                </a:solidFill>
              </a:rPr>
              <a:t>Pay Policy</a:t>
            </a:r>
          </a:p>
          <a:p>
            <a:pPr lvl="1"/>
            <a:r>
              <a:rPr lang="en-US" dirty="0">
                <a:solidFill>
                  <a:schemeClr val="accent1">
                    <a:lumMod val="50000"/>
                  </a:schemeClr>
                </a:solidFill>
              </a:rPr>
              <a:t>Insurance Policy</a:t>
            </a:r>
          </a:p>
          <a:p>
            <a:pPr lvl="1"/>
            <a:r>
              <a:rPr lang="en-US" dirty="0">
                <a:solidFill>
                  <a:schemeClr val="accent1">
                    <a:lumMod val="50000"/>
                  </a:schemeClr>
                </a:solidFill>
              </a:rPr>
              <a:t>Procurement Policy</a:t>
            </a:r>
          </a:p>
          <a:p>
            <a:pPr lvl="1"/>
            <a:r>
              <a:rPr lang="en-US" dirty="0">
                <a:solidFill>
                  <a:schemeClr val="accent1">
                    <a:lumMod val="50000"/>
                  </a:schemeClr>
                </a:solidFill>
              </a:rPr>
              <a:t>Equipment Inventory List</a:t>
            </a:r>
          </a:p>
          <a:p>
            <a:r>
              <a:rPr lang="en-US" dirty="0">
                <a:solidFill>
                  <a:schemeClr val="accent1">
                    <a:lumMod val="50000"/>
                  </a:schemeClr>
                </a:solidFill>
              </a:rPr>
              <a:t>Each applicant can have one or more registered users</a:t>
            </a:r>
          </a:p>
          <a:p>
            <a:pPr lvl="1"/>
            <a:r>
              <a:rPr lang="en-US" dirty="0">
                <a:solidFill>
                  <a:schemeClr val="accent1">
                    <a:lumMod val="50000"/>
                  </a:schemeClr>
                </a:solidFill>
              </a:rPr>
              <a:t>Registered users may have different roles and rights</a:t>
            </a:r>
          </a:p>
        </p:txBody>
      </p:sp>
      <p:pic>
        <p:nvPicPr>
          <p:cNvPr id="4"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5227" y="3276600"/>
            <a:ext cx="3794146" cy="2496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Users\leddy\AppData\Local\Microsoft\Windows\Temporary Internet Files\Content.IE5\ADM9TTII\869px-Documents_icon.svg[1].png"/>
          <p:cNvPicPr>
            <a:picLocks noChangeAspect="1" noChangeArrowheads="1"/>
          </p:cNvPicPr>
          <p:nvPr/>
        </p:nvPicPr>
        <p:blipFill>
          <a:blip r:embed="rId4" cstate="print"/>
          <a:srcRect/>
          <a:stretch>
            <a:fillRect/>
          </a:stretch>
        </p:blipFill>
        <p:spPr bwMode="auto">
          <a:xfrm>
            <a:off x="5244947" y="1362342"/>
            <a:ext cx="1131582" cy="1178309"/>
          </a:xfrm>
          <a:prstGeom prst="rect">
            <a:avLst/>
          </a:prstGeom>
          <a:noFill/>
        </p:spPr>
      </p:pic>
      <p:pic>
        <p:nvPicPr>
          <p:cNvPr id="6" name="Picture 3" descr="C:\Users\leddy\AppData\Local\Microsoft\Windows\Temporary Internet Files\Content.IE5\HZBRLNK5\600px-Computer.svg[1].png"/>
          <p:cNvPicPr>
            <a:picLocks noChangeAspect="1" noChangeArrowheads="1"/>
          </p:cNvPicPr>
          <p:nvPr/>
        </p:nvPicPr>
        <p:blipFill>
          <a:blip r:embed="rId5" cstate="print"/>
          <a:srcRect/>
          <a:stretch>
            <a:fillRect/>
          </a:stretch>
        </p:blipFill>
        <p:spPr bwMode="auto">
          <a:xfrm>
            <a:off x="7610930" y="1428595"/>
            <a:ext cx="1258443" cy="1112056"/>
          </a:xfrm>
          <a:prstGeom prst="rect">
            <a:avLst/>
          </a:prstGeom>
          <a:noFill/>
        </p:spPr>
      </p:pic>
      <p:sp>
        <p:nvSpPr>
          <p:cNvPr id="7" name="Striped Right Arrow 6"/>
          <p:cNvSpPr/>
          <p:nvPr/>
        </p:nvSpPr>
        <p:spPr>
          <a:xfrm>
            <a:off x="6808434" y="1783243"/>
            <a:ext cx="552776" cy="336505"/>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7">
            <a:extLst>
              <a:ext uri="{FF2B5EF4-FFF2-40B4-BE49-F238E27FC236}">
                <a16:creationId xmlns:a16="http://schemas.microsoft.com/office/drawing/2014/main" id="{0DABB967-830E-619A-1A5E-C85954D9BF80}"/>
              </a:ext>
            </a:extLst>
          </p:cNvPr>
          <p:cNvSpPr>
            <a:spLocks noGrp="1"/>
          </p:cNvSpPr>
          <p:nvPr>
            <p:ph type="dt" sz="half" idx="10"/>
          </p:nvPr>
        </p:nvSpPr>
        <p:spPr/>
        <p:txBody>
          <a:bodyPr/>
          <a:lstStyle/>
          <a:p>
            <a:fld id="{112F46BF-8C76-4A51-8D0B-2190CB21987C}" type="datetime1">
              <a:rPr lang="en-US" smtClean="0"/>
              <a:t>6/2/2025</a:t>
            </a:fld>
            <a:endParaRPr lang="en-US" dirty="0"/>
          </a:p>
        </p:txBody>
      </p:sp>
    </p:spTree>
    <p:extLst>
      <p:ext uri="{BB962C8B-B14F-4D97-AF65-F5344CB8AC3E}">
        <p14:creationId xmlns:p14="http://schemas.microsoft.com/office/powerpoint/2010/main" val="1112797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24900" cy="1143000"/>
          </a:xfrm>
        </p:spPr>
        <p:txBody>
          <a:bodyPr/>
          <a:lstStyle/>
          <a:p>
            <a:r>
              <a:rPr lang="en-US" dirty="0"/>
              <a:t>Initial Applicant Account Creation</a:t>
            </a:r>
          </a:p>
        </p:txBody>
      </p:sp>
      <p:sp>
        <p:nvSpPr>
          <p:cNvPr id="3" name="Content Placeholder 2"/>
          <p:cNvSpPr>
            <a:spLocks noGrp="1"/>
          </p:cNvSpPr>
          <p:nvPr>
            <p:ph idx="1"/>
          </p:nvPr>
        </p:nvSpPr>
        <p:spPr>
          <a:xfrm>
            <a:off x="457200" y="1495424"/>
            <a:ext cx="8229600" cy="4600576"/>
          </a:xfrm>
        </p:spPr>
        <p:txBody>
          <a:bodyPr>
            <a:normAutofit/>
          </a:bodyPr>
          <a:lstStyle/>
          <a:p>
            <a:r>
              <a:rPr lang="en-US" dirty="0"/>
              <a:t>ALL applicant organizations are required to have an account- this is not optional</a:t>
            </a:r>
          </a:p>
          <a:p>
            <a:r>
              <a:rPr lang="en-US" dirty="0"/>
              <a:t>If you already have an account, you do not need to create a new one for this disaster</a:t>
            </a:r>
          </a:p>
          <a:p>
            <a:r>
              <a:rPr lang="en-US" dirty="0"/>
              <a:t>If you are not sure whether you already have an account, please check with a member of NEMA’s PA team</a:t>
            </a:r>
          </a:p>
          <a:p>
            <a:r>
              <a:rPr lang="en-US" dirty="0"/>
              <a:t>Grants Portal now has a feature that allows potential applicant agencies to create their own account. Please work with NEMA before doing that to ensure that it is done properly</a:t>
            </a:r>
          </a:p>
          <a:p>
            <a:r>
              <a:rPr lang="en-US" dirty="0"/>
              <a:t>All emails come from </a:t>
            </a:r>
            <a:r>
              <a:rPr lang="en-US" dirty="0">
                <a:hlinkClick r:id="rId3"/>
              </a:rPr>
              <a:t>support.pagrants@fema.gov</a:t>
            </a:r>
            <a:r>
              <a:rPr lang="en-US" dirty="0"/>
              <a:t>; please check your junk/spam folder if you do not receive an invite in your inbox</a:t>
            </a:r>
          </a:p>
        </p:txBody>
      </p:sp>
      <p:sp>
        <p:nvSpPr>
          <p:cNvPr id="4" name="Date Placeholder 3">
            <a:extLst>
              <a:ext uri="{FF2B5EF4-FFF2-40B4-BE49-F238E27FC236}">
                <a16:creationId xmlns:a16="http://schemas.microsoft.com/office/drawing/2014/main" id="{FCBE3D0C-23AD-C4C8-8F78-BA7701C3E00E}"/>
              </a:ext>
            </a:extLst>
          </p:cNvPr>
          <p:cNvSpPr>
            <a:spLocks noGrp="1"/>
          </p:cNvSpPr>
          <p:nvPr>
            <p:ph type="dt" sz="half" idx="10"/>
          </p:nvPr>
        </p:nvSpPr>
        <p:spPr/>
        <p:txBody>
          <a:bodyPr/>
          <a:lstStyle/>
          <a:p>
            <a:fld id="{D58653F3-D881-44CB-A061-5F848DEDD3B3}" type="datetime1">
              <a:rPr lang="en-US" smtClean="0"/>
              <a:t>6/2/2025</a:t>
            </a:fld>
            <a:endParaRPr lang="en-US" dirty="0"/>
          </a:p>
        </p:txBody>
      </p:sp>
    </p:spTree>
    <p:extLst>
      <p:ext uri="{BB962C8B-B14F-4D97-AF65-F5344CB8AC3E}">
        <p14:creationId xmlns:p14="http://schemas.microsoft.com/office/powerpoint/2010/main" val="1991152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lstStyle/>
          <a:p>
            <a:r>
              <a:rPr lang="en-US" dirty="0"/>
              <a:t>Request For Public Assistance (RPA)</a:t>
            </a:r>
          </a:p>
        </p:txBody>
      </p:sp>
      <p:sp>
        <p:nvSpPr>
          <p:cNvPr id="3" name="Content Placeholder 2"/>
          <p:cNvSpPr>
            <a:spLocks noGrp="1"/>
          </p:cNvSpPr>
          <p:nvPr>
            <p:ph idx="1"/>
          </p:nvPr>
        </p:nvSpPr>
        <p:spPr>
          <a:xfrm>
            <a:off x="457200" y="1600201"/>
            <a:ext cx="8229600" cy="1447800"/>
          </a:xfrm>
        </p:spPr>
        <p:txBody>
          <a:bodyPr/>
          <a:lstStyle/>
          <a:p>
            <a:r>
              <a:rPr lang="en-US" dirty="0"/>
              <a:t>RPA is the formal acknowledgement of applicant’s intent to request reimbursement from the FEMA Public Assistance Program.</a:t>
            </a:r>
          </a:p>
          <a:p>
            <a:r>
              <a:rPr lang="en-US" dirty="0"/>
              <a:t>RPAs must be completed and submitted electronically in Grants Portal by </a:t>
            </a:r>
            <a:r>
              <a:rPr lang="en-US" b="1" dirty="0"/>
              <a:t>June 20, 2025</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3048001"/>
            <a:ext cx="5257800" cy="2895600"/>
          </a:xfrm>
          <a:prstGeom prst="rect">
            <a:avLst/>
          </a:prstGeom>
        </p:spPr>
      </p:pic>
      <p:sp>
        <p:nvSpPr>
          <p:cNvPr id="5" name="Date Placeholder 4">
            <a:extLst>
              <a:ext uri="{FF2B5EF4-FFF2-40B4-BE49-F238E27FC236}">
                <a16:creationId xmlns:a16="http://schemas.microsoft.com/office/drawing/2014/main" id="{1B5CE0AF-A6E1-3C94-7DB1-96C445758F5A}"/>
              </a:ext>
            </a:extLst>
          </p:cNvPr>
          <p:cNvSpPr>
            <a:spLocks noGrp="1"/>
          </p:cNvSpPr>
          <p:nvPr>
            <p:ph type="dt" sz="half" idx="10"/>
          </p:nvPr>
        </p:nvSpPr>
        <p:spPr/>
        <p:txBody>
          <a:bodyPr/>
          <a:lstStyle/>
          <a:p>
            <a:fld id="{073D23A4-F997-4337-899E-38CD11D82A05}" type="datetime1">
              <a:rPr lang="en-US" smtClean="0"/>
              <a:t>6/2/2025</a:t>
            </a:fld>
            <a:endParaRPr lang="en-US" dirty="0"/>
          </a:p>
        </p:txBody>
      </p:sp>
    </p:spTree>
    <p:extLst>
      <p:ext uri="{BB962C8B-B14F-4D97-AF65-F5344CB8AC3E}">
        <p14:creationId xmlns:p14="http://schemas.microsoft.com/office/powerpoint/2010/main" val="1365127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Public Assistance Program Delivery </a:t>
            </a:r>
          </a:p>
        </p:txBody>
      </p:sp>
      <p:sp>
        <p:nvSpPr>
          <p:cNvPr id="3" name="Content Placeholder 2"/>
          <p:cNvSpPr>
            <a:spLocks noGrp="1"/>
          </p:cNvSpPr>
          <p:nvPr>
            <p:ph idx="1"/>
          </p:nvPr>
        </p:nvSpPr>
        <p:spPr>
          <a:xfrm>
            <a:off x="457200" y="990600"/>
            <a:ext cx="8229600" cy="5135563"/>
          </a:xfrm>
        </p:spPr>
        <p:txBody>
          <a:bodyPr>
            <a:normAutofit/>
          </a:bodyPr>
          <a:lstStyle/>
          <a:p>
            <a:pPr marL="0" indent="0" algn="l">
              <a:buNone/>
            </a:pPr>
            <a:r>
              <a:rPr lang="en-US" b="0" i="0" dirty="0">
                <a:solidFill>
                  <a:schemeClr val="accent1">
                    <a:lumMod val="50000"/>
                  </a:schemeClr>
                </a:solidFill>
                <a:effectLst/>
                <a:latin typeface="arial" panose="020B0604020202020204" pitchFamily="34" charset="0"/>
              </a:rPr>
              <a:t>The Public Assistance Delivery Model has four phases, each with its own objective. Breaking the model up into phases allows for greater transparency and tracking of Applicants' grants.</a:t>
            </a:r>
          </a:p>
          <a:p>
            <a:pPr algn="l"/>
            <a:r>
              <a:rPr lang="en-US" b="1" i="0" dirty="0">
                <a:solidFill>
                  <a:schemeClr val="accent1">
                    <a:lumMod val="50000"/>
                  </a:schemeClr>
                </a:solidFill>
                <a:effectLst/>
                <a:latin typeface="arial" panose="020B0604020202020204" pitchFamily="34" charset="0"/>
              </a:rPr>
              <a:t>Phase I: Operational Planning Objective:</a:t>
            </a:r>
            <a:r>
              <a:rPr lang="en-US" b="0" i="0" dirty="0">
                <a:solidFill>
                  <a:schemeClr val="accent1">
                    <a:lumMod val="50000"/>
                  </a:schemeClr>
                </a:solidFill>
                <a:effectLst/>
                <a:latin typeface="arial" panose="020B0604020202020204" pitchFamily="34" charset="0"/>
              </a:rPr>
              <a:t> Identify Applicants' disaster impacts and recovery priorities.</a:t>
            </a:r>
          </a:p>
          <a:p>
            <a:pPr algn="l"/>
            <a:r>
              <a:rPr lang="en-US" b="1" i="0" dirty="0">
                <a:solidFill>
                  <a:schemeClr val="accent1">
                    <a:lumMod val="50000"/>
                  </a:schemeClr>
                </a:solidFill>
                <a:effectLst/>
                <a:latin typeface="arial" panose="020B0604020202020204" pitchFamily="34" charset="0"/>
              </a:rPr>
              <a:t>Phase II: Damage Intake &amp; Eligibility Analysis Objective:</a:t>
            </a:r>
            <a:r>
              <a:rPr lang="en-US" b="0" i="0" dirty="0">
                <a:solidFill>
                  <a:schemeClr val="accent1">
                    <a:lumMod val="50000"/>
                  </a:schemeClr>
                </a:solidFill>
                <a:effectLst/>
                <a:latin typeface="arial" panose="020B0604020202020204" pitchFamily="34" charset="0"/>
              </a:rPr>
              <a:t> Capture Applicants' disaster-related damages and determine eligibility within 60 days of the Recovery Scoping Meeting.</a:t>
            </a:r>
          </a:p>
          <a:p>
            <a:pPr algn="l"/>
            <a:r>
              <a:rPr lang="en-US" b="1" i="0" dirty="0">
                <a:solidFill>
                  <a:schemeClr val="accent1">
                    <a:lumMod val="50000"/>
                  </a:schemeClr>
                </a:solidFill>
                <a:effectLst/>
                <a:latin typeface="arial" panose="020B0604020202020204" pitchFamily="34" charset="0"/>
              </a:rPr>
              <a:t>Phase III: Scoping &amp; Costing Objective:</a:t>
            </a:r>
            <a:r>
              <a:rPr lang="en-US" b="0" i="0" dirty="0">
                <a:solidFill>
                  <a:schemeClr val="accent1">
                    <a:lumMod val="50000"/>
                  </a:schemeClr>
                </a:solidFill>
                <a:effectLst/>
                <a:latin typeface="arial" panose="020B0604020202020204" pitchFamily="34" charset="0"/>
              </a:rPr>
              <a:t> Develop the Damage Description and Dimensions, scope of work, and actual costs for Completed/Fully Documented projects, or develop the scope of work and cost estimates for Standard and Specialized projects. The Consolidated Resource Center also validates Applicant-provided scope of work and cost estimates.</a:t>
            </a:r>
          </a:p>
          <a:p>
            <a:pPr algn="l"/>
            <a:r>
              <a:rPr lang="en-US" b="1" i="0" dirty="0">
                <a:solidFill>
                  <a:schemeClr val="accent1">
                    <a:lumMod val="50000"/>
                  </a:schemeClr>
                </a:solidFill>
                <a:effectLst/>
                <a:latin typeface="arial" panose="020B0604020202020204" pitchFamily="34" charset="0"/>
              </a:rPr>
              <a:t>Phase IV: Obligation Objective:</a:t>
            </a:r>
            <a:r>
              <a:rPr lang="en-US" b="0" i="0" dirty="0">
                <a:solidFill>
                  <a:schemeClr val="accent1">
                    <a:lumMod val="50000"/>
                  </a:schemeClr>
                </a:solidFill>
                <a:effectLst/>
                <a:latin typeface="arial" panose="020B0604020202020204" pitchFamily="34" charset="0"/>
              </a:rPr>
              <a:t> Obligate projects, complete the Recovery Transition Meeting with the Applicant, and transition Field Operations to the Region.</a:t>
            </a:r>
          </a:p>
        </p:txBody>
      </p:sp>
      <p:sp>
        <p:nvSpPr>
          <p:cNvPr id="4" name="Date Placeholder 3">
            <a:extLst>
              <a:ext uri="{FF2B5EF4-FFF2-40B4-BE49-F238E27FC236}">
                <a16:creationId xmlns:a16="http://schemas.microsoft.com/office/drawing/2014/main" id="{A7403E26-E623-4752-A634-D32B7179A014}"/>
              </a:ext>
            </a:extLst>
          </p:cNvPr>
          <p:cNvSpPr>
            <a:spLocks noGrp="1"/>
          </p:cNvSpPr>
          <p:nvPr>
            <p:ph type="dt" sz="half" idx="10"/>
          </p:nvPr>
        </p:nvSpPr>
        <p:spPr/>
        <p:txBody>
          <a:bodyPr/>
          <a:lstStyle/>
          <a:p>
            <a:fld id="{65486FC6-8EA4-4D98-AD30-9BACE381A9B5}" type="datetime1">
              <a:rPr lang="en-US" smtClean="0"/>
              <a:t>6/2/2025</a:t>
            </a:fld>
            <a:endParaRPr lang="en-US" dirty="0"/>
          </a:p>
        </p:txBody>
      </p:sp>
    </p:spTree>
    <p:extLst>
      <p:ext uri="{BB962C8B-B14F-4D97-AF65-F5344CB8AC3E}">
        <p14:creationId xmlns:p14="http://schemas.microsoft.com/office/powerpoint/2010/main" val="3101613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Wingdings" panose="05000000000000000000" pitchFamily="2" charset="2"/>
              </a:rPr>
              <a:t>Program Delivery Manager (PDMG)</a:t>
            </a:r>
            <a:endParaRPr lang="en-US" dirty="0"/>
          </a:p>
        </p:txBody>
      </p:sp>
      <p:sp>
        <p:nvSpPr>
          <p:cNvPr id="3" name="Content Placeholder 2"/>
          <p:cNvSpPr>
            <a:spLocks noGrp="1"/>
          </p:cNvSpPr>
          <p:nvPr>
            <p:ph idx="1"/>
          </p:nvPr>
        </p:nvSpPr>
        <p:spPr/>
        <p:txBody>
          <a:bodyPr>
            <a:normAutofit/>
          </a:bodyPr>
          <a:lstStyle/>
          <a:p>
            <a:r>
              <a:rPr lang="en-US" dirty="0"/>
              <a:t>PDMG is primary FEMA POC for applicants</a:t>
            </a:r>
          </a:p>
          <a:p>
            <a:r>
              <a:rPr lang="en-US" dirty="0"/>
              <a:t>Works closely with state recovery staff</a:t>
            </a:r>
          </a:p>
          <a:p>
            <a:r>
              <a:rPr lang="en-US" dirty="0">
                <a:solidFill>
                  <a:schemeClr val="accent1">
                    <a:lumMod val="50000"/>
                  </a:schemeClr>
                </a:solidFill>
              </a:rPr>
              <a:t>Each PDMG assigned 5-7 applicants (dependent on size and scope of disaster)</a:t>
            </a:r>
          </a:p>
          <a:p>
            <a:r>
              <a:rPr lang="en-US" dirty="0">
                <a:solidFill>
                  <a:schemeClr val="accent1">
                    <a:lumMod val="50000"/>
                  </a:schemeClr>
                </a:solidFill>
              </a:rPr>
              <a:t>Assigned after RPA is approved by FEMA</a:t>
            </a:r>
          </a:p>
          <a:p>
            <a:r>
              <a:rPr lang="en-US" dirty="0">
                <a:solidFill>
                  <a:schemeClr val="accent1">
                    <a:lumMod val="50000"/>
                  </a:schemeClr>
                </a:solidFill>
              </a:rPr>
              <a:t>Works at Joint Field Office (JFO) (Most likely in a virtual environment)</a:t>
            </a:r>
          </a:p>
          <a:p>
            <a:r>
              <a:rPr lang="en-US" dirty="0">
                <a:solidFill>
                  <a:schemeClr val="accent1">
                    <a:lumMod val="50000"/>
                  </a:schemeClr>
                </a:solidFill>
              </a:rPr>
              <a:t>Key PDMG responsibilities:</a:t>
            </a:r>
          </a:p>
          <a:p>
            <a:pPr lvl="1"/>
            <a:r>
              <a:rPr lang="en-US" dirty="0">
                <a:solidFill>
                  <a:schemeClr val="accent1">
                    <a:lumMod val="50000"/>
                  </a:schemeClr>
                </a:solidFill>
              </a:rPr>
              <a:t>Conduct meetings </a:t>
            </a:r>
          </a:p>
          <a:p>
            <a:pPr lvl="1"/>
            <a:r>
              <a:rPr lang="en-US" dirty="0">
                <a:solidFill>
                  <a:schemeClr val="accent1">
                    <a:lumMod val="50000"/>
                  </a:schemeClr>
                </a:solidFill>
              </a:rPr>
              <a:t>Assist with documentation upload into Grants Portal</a:t>
            </a:r>
          </a:p>
          <a:p>
            <a:pPr lvl="1"/>
            <a:r>
              <a:rPr lang="en-US" dirty="0">
                <a:solidFill>
                  <a:schemeClr val="accent1">
                    <a:lumMod val="50000"/>
                  </a:schemeClr>
                </a:solidFill>
              </a:rPr>
              <a:t>Grants Portal troubleshooting</a:t>
            </a:r>
          </a:p>
          <a:p>
            <a:pPr lvl="1"/>
            <a:r>
              <a:rPr lang="en-US" dirty="0">
                <a:solidFill>
                  <a:schemeClr val="accent1">
                    <a:lumMod val="50000"/>
                  </a:schemeClr>
                </a:solidFill>
              </a:rPr>
              <a:t>Coordinate between FEMA staff, state staff, and applicant</a:t>
            </a:r>
          </a:p>
          <a:p>
            <a:pPr lvl="1"/>
            <a:r>
              <a:rPr lang="en-US" dirty="0">
                <a:solidFill>
                  <a:schemeClr val="accent1">
                    <a:lumMod val="50000"/>
                  </a:schemeClr>
                </a:solidFill>
              </a:rPr>
              <a:t>Request site inspections</a:t>
            </a:r>
          </a:p>
          <a:p>
            <a:pPr lvl="1"/>
            <a:r>
              <a:rPr lang="en-US" dirty="0">
                <a:solidFill>
                  <a:schemeClr val="accent1">
                    <a:lumMod val="50000"/>
                  </a:schemeClr>
                </a:solidFill>
              </a:rPr>
              <a:t>Identify and troubleshoot any/all questions or concerns</a:t>
            </a:r>
          </a:p>
        </p:txBody>
      </p:sp>
      <p:sp>
        <p:nvSpPr>
          <p:cNvPr id="4" name="Date Placeholder 3">
            <a:extLst>
              <a:ext uri="{FF2B5EF4-FFF2-40B4-BE49-F238E27FC236}">
                <a16:creationId xmlns:a16="http://schemas.microsoft.com/office/drawing/2014/main" id="{E22A8639-E36D-132C-E3AF-28113A979495}"/>
              </a:ext>
            </a:extLst>
          </p:cNvPr>
          <p:cNvSpPr>
            <a:spLocks noGrp="1"/>
          </p:cNvSpPr>
          <p:nvPr>
            <p:ph type="dt" sz="half" idx="10"/>
          </p:nvPr>
        </p:nvSpPr>
        <p:spPr/>
        <p:txBody>
          <a:bodyPr/>
          <a:lstStyle/>
          <a:p>
            <a:fld id="{31ACA718-6F7A-41C7-86D7-7739A25E1C68}" type="datetime1">
              <a:rPr lang="en-US" smtClean="0"/>
              <a:t>6/2/2025</a:t>
            </a:fld>
            <a:endParaRPr lang="en-US" dirty="0"/>
          </a:p>
        </p:txBody>
      </p:sp>
    </p:spTree>
    <p:extLst>
      <p:ext uri="{BB962C8B-B14F-4D97-AF65-F5344CB8AC3E}">
        <p14:creationId xmlns:p14="http://schemas.microsoft.com/office/powerpoint/2010/main" val="2887678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Exploratory Call (EC)</a:t>
            </a:r>
          </a:p>
        </p:txBody>
      </p:sp>
      <p:sp>
        <p:nvSpPr>
          <p:cNvPr id="5" name="Content Placeholder 4"/>
          <p:cNvSpPr>
            <a:spLocks noGrp="1"/>
          </p:cNvSpPr>
          <p:nvPr>
            <p:ph idx="1"/>
          </p:nvPr>
        </p:nvSpPr>
        <p:spPr>
          <a:xfrm>
            <a:off x="419100" y="1524000"/>
            <a:ext cx="8305800" cy="4602163"/>
          </a:xfrm>
        </p:spPr>
        <p:txBody>
          <a:bodyPr/>
          <a:lstStyle/>
          <a:p>
            <a:pPr marL="214313" indent="-214313"/>
            <a:r>
              <a:rPr lang="en-US" sz="1950" dirty="0"/>
              <a:t>PDMG conducts Exploratory Call within 7 days of applicant assignment, </a:t>
            </a:r>
            <a:r>
              <a:rPr lang="en-US" sz="1950" dirty="0">
                <a:solidFill>
                  <a:schemeClr val="accent1">
                    <a:lumMod val="50000"/>
                  </a:schemeClr>
                </a:solidFill>
              </a:rPr>
              <a:t>and it is designed to:</a:t>
            </a:r>
          </a:p>
          <a:p>
            <a:r>
              <a:rPr lang="en-US" sz="600" dirty="0">
                <a:solidFill>
                  <a:schemeClr val="accent1">
                    <a:lumMod val="50000"/>
                  </a:schemeClr>
                </a:solidFill>
              </a:rPr>
              <a:t> </a:t>
            </a:r>
          </a:p>
          <a:p>
            <a:pPr marL="557213" lvl="1" indent="-214313">
              <a:buFont typeface="Arial" panose="020B0604020202020204" pitchFamily="34" charset="0"/>
              <a:buChar char="•"/>
            </a:pPr>
            <a:r>
              <a:rPr lang="en-US" sz="1950" dirty="0">
                <a:solidFill>
                  <a:schemeClr val="accent1">
                    <a:lumMod val="50000"/>
                  </a:schemeClr>
                </a:solidFill>
              </a:rPr>
              <a:t>Introduce the PDMG to the applicant</a:t>
            </a:r>
            <a:br>
              <a:rPr lang="en-US" sz="1950" dirty="0">
                <a:solidFill>
                  <a:schemeClr val="accent1">
                    <a:lumMod val="50000"/>
                  </a:schemeClr>
                </a:solidFill>
              </a:rPr>
            </a:br>
            <a:endParaRPr lang="en-US" sz="600" dirty="0">
              <a:solidFill>
                <a:schemeClr val="accent1">
                  <a:lumMod val="50000"/>
                </a:schemeClr>
              </a:solidFill>
            </a:endParaRPr>
          </a:p>
          <a:p>
            <a:pPr marL="557213" lvl="1" indent="-214313">
              <a:buFont typeface="Arial" panose="020B0604020202020204" pitchFamily="34" charset="0"/>
              <a:buChar char="•"/>
            </a:pPr>
            <a:r>
              <a:rPr lang="en-US" sz="1950" dirty="0">
                <a:solidFill>
                  <a:schemeClr val="accent1">
                    <a:lumMod val="50000"/>
                  </a:schemeClr>
                </a:solidFill>
              </a:rPr>
              <a:t>Discuss damages at a high level</a:t>
            </a:r>
          </a:p>
          <a:p>
            <a:pPr marL="557213" lvl="1" indent="-214313">
              <a:buFont typeface="Arial" panose="020B0604020202020204" pitchFamily="34" charset="0"/>
              <a:buChar char="•"/>
            </a:pPr>
            <a:r>
              <a:rPr lang="en-US" sz="1950" dirty="0">
                <a:solidFill>
                  <a:schemeClr val="accent1">
                    <a:lumMod val="50000"/>
                  </a:schemeClr>
                </a:solidFill>
              </a:rPr>
              <a:t>Discuss documentation that will be needed for the Recovery Scoping Meeting</a:t>
            </a:r>
            <a:br>
              <a:rPr lang="en-US" sz="600" dirty="0">
                <a:solidFill>
                  <a:schemeClr val="accent1">
                    <a:lumMod val="50000"/>
                  </a:schemeClr>
                </a:solidFill>
              </a:rPr>
            </a:br>
            <a:endParaRPr lang="en-US" sz="600" dirty="0">
              <a:solidFill>
                <a:schemeClr val="accent1">
                  <a:lumMod val="50000"/>
                </a:schemeClr>
              </a:solidFill>
            </a:endParaRPr>
          </a:p>
          <a:p>
            <a:pPr marL="557213" lvl="1" indent="-214313">
              <a:buFont typeface="Arial" panose="020B0604020202020204" pitchFamily="34" charset="0"/>
              <a:buChar char="•"/>
            </a:pPr>
            <a:r>
              <a:rPr lang="en-US" sz="1950" dirty="0">
                <a:solidFill>
                  <a:schemeClr val="accent1">
                    <a:lumMod val="50000"/>
                  </a:schemeClr>
                </a:solidFill>
              </a:rPr>
              <a:t>Schedule date/time for Recovery Scoping Meeting</a:t>
            </a:r>
          </a:p>
          <a:p>
            <a:pPr marL="957263" lvl="2" indent="-214313"/>
            <a:r>
              <a:rPr lang="en-US" sz="1950" dirty="0">
                <a:solidFill>
                  <a:schemeClr val="accent1">
                    <a:lumMod val="50000"/>
                  </a:schemeClr>
                </a:solidFill>
              </a:rPr>
              <a:t>When you are scheduling the RSM, please work to ensure the meeting includes the people who most understand the needs of the damaged facilities</a:t>
            </a:r>
          </a:p>
          <a:p>
            <a:pPr marL="157163" indent="-214313"/>
            <a:endParaRPr lang="en-US" sz="1950" dirty="0"/>
          </a:p>
          <a:p>
            <a:endParaRPr lang="en-US" dirty="0"/>
          </a:p>
        </p:txBody>
      </p:sp>
      <p:sp>
        <p:nvSpPr>
          <p:cNvPr id="3" name="Date Placeholder 2">
            <a:extLst>
              <a:ext uri="{FF2B5EF4-FFF2-40B4-BE49-F238E27FC236}">
                <a16:creationId xmlns:a16="http://schemas.microsoft.com/office/drawing/2014/main" id="{83D88F3A-37C1-E95D-C8AF-2C9898DDE7BD}"/>
              </a:ext>
            </a:extLst>
          </p:cNvPr>
          <p:cNvSpPr>
            <a:spLocks noGrp="1"/>
          </p:cNvSpPr>
          <p:nvPr>
            <p:ph type="dt" sz="half" idx="10"/>
          </p:nvPr>
        </p:nvSpPr>
        <p:spPr/>
        <p:txBody>
          <a:bodyPr/>
          <a:lstStyle/>
          <a:p>
            <a:fld id="{6E20A734-A0CC-4888-8883-B2510AC4DC5F}" type="datetime1">
              <a:rPr lang="en-US" smtClean="0"/>
              <a:t>6/2/2025</a:t>
            </a:fld>
            <a:endParaRPr lang="en-US" dirty="0"/>
          </a:p>
        </p:txBody>
      </p:sp>
    </p:spTree>
    <p:extLst>
      <p:ext uri="{BB962C8B-B14F-4D97-AF65-F5344CB8AC3E}">
        <p14:creationId xmlns:p14="http://schemas.microsoft.com/office/powerpoint/2010/main" val="97461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Assistance Program and Policy Guide (PAPPG)</a:t>
            </a:r>
          </a:p>
        </p:txBody>
      </p:sp>
      <p:sp>
        <p:nvSpPr>
          <p:cNvPr id="3" name="Content Placeholder 2"/>
          <p:cNvSpPr>
            <a:spLocks noGrp="1"/>
          </p:cNvSpPr>
          <p:nvPr>
            <p:ph idx="1"/>
          </p:nvPr>
        </p:nvSpPr>
        <p:spPr>
          <a:xfrm>
            <a:off x="457200" y="1600200"/>
            <a:ext cx="4343400" cy="4525963"/>
          </a:xfrm>
        </p:spPr>
        <p:txBody>
          <a:bodyPr/>
          <a:lstStyle/>
          <a:p>
            <a:r>
              <a:rPr lang="en-US" dirty="0">
                <a:solidFill>
                  <a:schemeClr val="accent1">
                    <a:lumMod val="50000"/>
                  </a:schemeClr>
                </a:solidFill>
              </a:rPr>
              <a:t>Combines all Public Assistance Policy into a single volume and provides an overview of the PA program implementation process with links to other publications and documents that provide additional process details.</a:t>
            </a:r>
          </a:p>
          <a:p>
            <a:r>
              <a:rPr lang="en-US" dirty="0">
                <a:solidFill>
                  <a:schemeClr val="accent1">
                    <a:lumMod val="50000"/>
                  </a:schemeClr>
                </a:solidFill>
              </a:rPr>
              <a:t>This disaster will fall under      January 6, 2025 guidance (Version 5)</a:t>
            </a:r>
          </a:p>
          <a:p>
            <a:r>
              <a:rPr lang="en-US" dirty="0">
                <a:solidFill>
                  <a:schemeClr val="accent1">
                    <a:lumMod val="50000"/>
                  </a:schemeClr>
                </a:solidFill>
              </a:rPr>
              <a:t>Pay attention to updates, as noted on pages 21-23</a:t>
            </a:r>
          </a:p>
          <a:p>
            <a:r>
              <a:rPr lang="en-US" dirty="0">
                <a:solidFill>
                  <a:schemeClr val="accent1">
                    <a:lumMod val="50000"/>
                  </a:schemeClr>
                </a:solidFill>
              </a:rPr>
              <a:t>Policy updates are made from time to time, and are posted on FEMA.gov</a:t>
            </a:r>
          </a:p>
        </p:txBody>
      </p:sp>
      <p:sp>
        <p:nvSpPr>
          <p:cNvPr id="5" name="Date Placeholder 4">
            <a:extLst>
              <a:ext uri="{FF2B5EF4-FFF2-40B4-BE49-F238E27FC236}">
                <a16:creationId xmlns:a16="http://schemas.microsoft.com/office/drawing/2014/main" id="{DF1E64CF-CEE7-2FC6-4A84-9C54919D3E53}"/>
              </a:ext>
            </a:extLst>
          </p:cNvPr>
          <p:cNvSpPr>
            <a:spLocks noGrp="1"/>
          </p:cNvSpPr>
          <p:nvPr>
            <p:ph type="dt" sz="half" idx="10"/>
          </p:nvPr>
        </p:nvSpPr>
        <p:spPr/>
        <p:txBody>
          <a:bodyPr/>
          <a:lstStyle/>
          <a:p>
            <a:fld id="{3D772B43-AE06-472D-95DB-82B2615BAB7A}" type="datetime1">
              <a:rPr lang="en-US" smtClean="0"/>
              <a:t>6/2/2025</a:t>
            </a:fld>
            <a:endParaRPr lang="en-US"/>
          </a:p>
        </p:txBody>
      </p:sp>
      <p:pic>
        <p:nvPicPr>
          <p:cNvPr id="11" name="Picture 10">
            <a:extLst>
              <a:ext uri="{FF2B5EF4-FFF2-40B4-BE49-F238E27FC236}">
                <a16:creationId xmlns:a16="http://schemas.microsoft.com/office/drawing/2014/main" id="{023C3092-A666-1855-2D80-A0E03C4D5424}"/>
              </a:ext>
            </a:extLst>
          </p:cNvPr>
          <p:cNvPicPr>
            <a:picLocks noChangeAspect="1"/>
          </p:cNvPicPr>
          <p:nvPr/>
        </p:nvPicPr>
        <p:blipFill>
          <a:blip r:embed="rId3"/>
          <a:stretch>
            <a:fillRect/>
          </a:stretch>
        </p:blipFill>
        <p:spPr>
          <a:xfrm>
            <a:off x="5486400" y="1600200"/>
            <a:ext cx="3200400" cy="3810000"/>
          </a:xfrm>
          <a:prstGeom prst="rect">
            <a:avLst/>
          </a:prstGeom>
        </p:spPr>
      </p:pic>
    </p:spTree>
    <p:extLst>
      <p:ext uri="{BB962C8B-B14F-4D97-AF65-F5344CB8AC3E}">
        <p14:creationId xmlns:p14="http://schemas.microsoft.com/office/powerpoint/2010/main" val="3247174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Recovery Scoping Meeting (RSM)</a:t>
            </a:r>
          </a:p>
        </p:txBody>
      </p:sp>
      <p:sp>
        <p:nvSpPr>
          <p:cNvPr id="3" name="Content Placeholder 2"/>
          <p:cNvSpPr>
            <a:spLocks noGrp="1"/>
          </p:cNvSpPr>
          <p:nvPr>
            <p:ph idx="1"/>
          </p:nvPr>
        </p:nvSpPr>
        <p:spPr>
          <a:xfrm>
            <a:off x="457200" y="914400"/>
            <a:ext cx="8229600" cy="5211763"/>
          </a:xfrm>
        </p:spPr>
        <p:txBody>
          <a:bodyPr>
            <a:normAutofit/>
          </a:bodyPr>
          <a:lstStyle/>
          <a:p>
            <a:pPr marL="214313" indent="-214313"/>
            <a:r>
              <a:rPr lang="en-US" sz="1950" dirty="0">
                <a:solidFill>
                  <a:schemeClr val="accent1">
                    <a:lumMod val="50000"/>
                  </a:schemeClr>
                </a:solidFill>
              </a:rPr>
              <a:t>PDMG conducts RSM within 21 days of applicant assignment</a:t>
            </a:r>
          </a:p>
          <a:p>
            <a:pPr marL="214313" indent="-214313"/>
            <a:r>
              <a:rPr lang="en-US" sz="1950" dirty="0">
                <a:solidFill>
                  <a:schemeClr val="accent1">
                    <a:lumMod val="50000"/>
                  </a:schemeClr>
                </a:solidFill>
              </a:rPr>
              <a:t>The RSM is designed to:</a:t>
            </a:r>
          </a:p>
          <a:p>
            <a:pPr marL="557213" lvl="1" indent="-214313">
              <a:buFont typeface="Arial" panose="020B0604020202020204" pitchFamily="34" charset="0"/>
              <a:buChar char="•"/>
            </a:pPr>
            <a:r>
              <a:rPr lang="en-US" sz="1950" dirty="0">
                <a:solidFill>
                  <a:schemeClr val="accent1">
                    <a:lumMod val="50000"/>
                  </a:schemeClr>
                </a:solidFill>
              </a:rPr>
              <a:t>Be the first formal, in person meeting between PDMG, applicant, and state</a:t>
            </a:r>
          </a:p>
          <a:p>
            <a:pPr marL="557213" lvl="1" indent="-214313">
              <a:buFont typeface="Arial" panose="020B0604020202020204" pitchFamily="34" charset="0"/>
              <a:buChar char="•"/>
            </a:pPr>
            <a:r>
              <a:rPr lang="en-US" sz="1950" dirty="0">
                <a:solidFill>
                  <a:schemeClr val="accent1">
                    <a:lumMod val="50000"/>
                  </a:schemeClr>
                </a:solidFill>
              </a:rPr>
              <a:t>Review and discuss all disaster related damages </a:t>
            </a:r>
          </a:p>
          <a:p>
            <a:pPr marL="557213" lvl="1" indent="-214313">
              <a:buFont typeface="Arial" panose="020B0604020202020204" pitchFamily="34" charset="0"/>
              <a:buChar char="•"/>
            </a:pPr>
            <a:r>
              <a:rPr lang="en-US" sz="1950" dirty="0">
                <a:solidFill>
                  <a:schemeClr val="accent1">
                    <a:lumMod val="50000"/>
                  </a:schemeClr>
                </a:solidFill>
              </a:rPr>
              <a:t>Determine need for site inspections</a:t>
            </a:r>
          </a:p>
          <a:p>
            <a:pPr marL="557213" lvl="1" indent="-214313">
              <a:buFont typeface="Arial" panose="020B0604020202020204" pitchFamily="34" charset="0"/>
              <a:buChar char="•"/>
            </a:pPr>
            <a:r>
              <a:rPr lang="en-US" sz="1950" dirty="0">
                <a:solidFill>
                  <a:schemeClr val="accent1">
                    <a:lumMod val="50000"/>
                  </a:schemeClr>
                </a:solidFill>
              </a:rPr>
              <a:t>Identify all potential or actual Environmental/Historic Preservation, Mitigation, and Insurance questions or concerns</a:t>
            </a:r>
          </a:p>
          <a:p>
            <a:pPr marL="557213" lvl="1" indent="-214313">
              <a:buFont typeface="Arial" panose="020B0604020202020204" pitchFamily="34" charset="0"/>
              <a:buChar char="•"/>
            </a:pPr>
            <a:r>
              <a:rPr lang="en-US" sz="1950" dirty="0">
                <a:solidFill>
                  <a:schemeClr val="accent1">
                    <a:lumMod val="50000"/>
                  </a:schemeClr>
                </a:solidFill>
              </a:rPr>
              <a:t>Introduce the Damage Inventory spreadsheet </a:t>
            </a:r>
          </a:p>
          <a:p>
            <a:pPr marL="557213" lvl="1" indent="-214313">
              <a:buFont typeface="Arial" panose="020B0604020202020204" pitchFamily="34" charset="0"/>
              <a:buChar char="•"/>
            </a:pPr>
            <a:r>
              <a:rPr lang="en-US" sz="1950" dirty="0">
                <a:solidFill>
                  <a:schemeClr val="accent1">
                    <a:lumMod val="50000"/>
                  </a:schemeClr>
                </a:solidFill>
              </a:rPr>
              <a:t>Determine Essential Elements of Information</a:t>
            </a:r>
          </a:p>
          <a:p>
            <a:pPr marL="900113" lvl="2" indent="-214313"/>
            <a:r>
              <a:rPr lang="en-US" sz="1950" dirty="0">
                <a:solidFill>
                  <a:schemeClr val="accent1">
                    <a:lumMod val="50000"/>
                  </a:schemeClr>
                </a:solidFill>
              </a:rPr>
              <a:t>Comprehensive list of required documentation for each type of damage/work</a:t>
            </a:r>
          </a:p>
          <a:p>
            <a:pPr marL="557213" lvl="1" indent="-214313">
              <a:buFont typeface="Arial" panose="020B0604020202020204" pitchFamily="34" charset="0"/>
              <a:buChar char="•"/>
            </a:pPr>
            <a:r>
              <a:rPr lang="en-US" sz="1950" dirty="0">
                <a:solidFill>
                  <a:schemeClr val="accent1">
                    <a:lumMod val="50000"/>
                  </a:schemeClr>
                </a:solidFill>
              </a:rPr>
              <a:t>Assist with documentation upload into the Grants Portal</a:t>
            </a:r>
          </a:p>
          <a:p>
            <a:pPr marL="557213" lvl="1" indent="-214313">
              <a:buFont typeface="Arial" panose="020B0604020202020204" pitchFamily="34" charset="0"/>
              <a:buChar char="•"/>
            </a:pPr>
            <a:r>
              <a:rPr lang="en-US" sz="1950" dirty="0">
                <a:solidFill>
                  <a:schemeClr val="accent1">
                    <a:lumMod val="50000"/>
                  </a:schemeClr>
                </a:solidFill>
              </a:rPr>
              <a:t>Develop correspondence schedule</a:t>
            </a:r>
          </a:p>
          <a:p>
            <a:pPr marL="157163" indent="-214313"/>
            <a:r>
              <a:rPr lang="en-US" sz="1950" dirty="0">
                <a:solidFill>
                  <a:schemeClr val="accent1">
                    <a:lumMod val="50000"/>
                  </a:schemeClr>
                </a:solidFill>
              </a:rPr>
              <a:t>The RSM Starts the 60-day clock for Damage Identification</a:t>
            </a:r>
          </a:p>
          <a:p>
            <a:endParaRPr lang="en-US" dirty="0"/>
          </a:p>
        </p:txBody>
      </p:sp>
      <p:sp>
        <p:nvSpPr>
          <p:cNvPr id="4" name="Date Placeholder 3">
            <a:extLst>
              <a:ext uri="{FF2B5EF4-FFF2-40B4-BE49-F238E27FC236}">
                <a16:creationId xmlns:a16="http://schemas.microsoft.com/office/drawing/2014/main" id="{218138A5-4981-06E7-3304-994D41343F5A}"/>
              </a:ext>
            </a:extLst>
          </p:cNvPr>
          <p:cNvSpPr>
            <a:spLocks noGrp="1"/>
          </p:cNvSpPr>
          <p:nvPr>
            <p:ph type="dt" sz="half" idx="10"/>
          </p:nvPr>
        </p:nvSpPr>
        <p:spPr/>
        <p:txBody>
          <a:bodyPr/>
          <a:lstStyle/>
          <a:p>
            <a:fld id="{CF6BF450-0420-4E5F-BC6A-9D769571170C}" type="datetime1">
              <a:rPr lang="en-US" smtClean="0"/>
              <a:t>6/2/2025</a:t>
            </a:fld>
            <a:endParaRPr lang="en-US" dirty="0"/>
          </a:p>
        </p:txBody>
      </p:sp>
    </p:spTree>
    <p:extLst>
      <p:ext uri="{BB962C8B-B14F-4D97-AF65-F5344CB8AC3E}">
        <p14:creationId xmlns:p14="http://schemas.microsoft.com/office/powerpoint/2010/main" val="2181412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Site Inspections (SI)</a:t>
            </a:r>
          </a:p>
        </p:txBody>
      </p:sp>
      <p:sp>
        <p:nvSpPr>
          <p:cNvPr id="3" name="Content Placeholder 2"/>
          <p:cNvSpPr>
            <a:spLocks noGrp="1"/>
          </p:cNvSpPr>
          <p:nvPr>
            <p:ph idx="1"/>
          </p:nvPr>
        </p:nvSpPr>
        <p:spPr>
          <a:xfrm>
            <a:off x="457200" y="1600200"/>
            <a:ext cx="5410200" cy="4525963"/>
          </a:xfrm>
        </p:spPr>
        <p:txBody>
          <a:bodyPr/>
          <a:lstStyle/>
          <a:p>
            <a:r>
              <a:rPr lang="en-US" dirty="0">
                <a:solidFill>
                  <a:schemeClr val="accent1">
                    <a:lumMod val="50000"/>
                  </a:schemeClr>
                </a:solidFill>
              </a:rPr>
              <a:t>PDMG will schedule site inspections for all work not complete at time of Recovery Scoping Meeting</a:t>
            </a:r>
          </a:p>
          <a:p>
            <a:r>
              <a:rPr lang="en-US" dirty="0">
                <a:solidFill>
                  <a:schemeClr val="accent1">
                    <a:lumMod val="50000"/>
                  </a:schemeClr>
                </a:solidFill>
              </a:rPr>
              <a:t>A Site Inspector will be dispatched to meet with applicant and view incomplete work</a:t>
            </a:r>
          </a:p>
          <a:p>
            <a:pPr lvl="1"/>
            <a:r>
              <a:rPr lang="en-US" dirty="0">
                <a:solidFill>
                  <a:schemeClr val="accent1">
                    <a:lumMod val="50000"/>
                  </a:schemeClr>
                </a:solidFill>
              </a:rPr>
              <a:t>SI records detailed information</a:t>
            </a:r>
          </a:p>
          <a:p>
            <a:pPr lvl="2"/>
            <a:r>
              <a:rPr lang="en-US" dirty="0">
                <a:solidFill>
                  <a:schemeClr val="accent1">
                    <a:lumMod val="50000"/>
                  </a:schemeClr>
                </a:solidFill>
              </a:rPr>
              <a:t>Latitude/Longitude</a:t>
            </a:r>
          </a:p>
          <a:p>
            <a:pPr lvl="2"/>
            <a:r>
              <a:rPr lang="en-US" dirty="0">
                <a:solidFill>
                  <a:schemeClr val="accent1">
                    <a:lumMod val="50000"/>
                  </a:schemeClr>
                </a:solidFill>
              </a:rPr>
              <a:t>Photos</a:t>
            </a:r>
          </a:p>
          <a:p>
            <a:pPr lvl="2"/>
            <a:r>
              <a:rPr lang="en-US" dirty="0">
                <a:solidFill>
                  <a:schemeClr val="accent1">
                    <a:lumMod val="50000"/>
                  </a:schemeClr>
                </a:solidFill>
              </a:rPr>
              <a:t>Dimensions of damage</a:t>
            </a:r>
          </a:p>
          <a:p>
            <a:r>
              <a:rPr lang="en-US" dirty="0">
                <a:solidFill>
                  <a:schemeClr val="accent1">
                    <a:lumMod val="50000"/>
                  </a:schemeClr>
                </a:solidFill>
              </a:rPr>
              <a:t>Report of all damage will be created from each site inspection</a:t>
            </a:r>
          </a:p>
          <a:p>
            <a:r>
              <a:rPr lang="en-US" dirty="0">
                <a:solidFill>
                  <a:schemeClr val="accent1">
                    <a:lumMod val="50000"/>
                  </a:schemeClr>
                </a:solidFill>
              </a:rPr>
              <a:t>Report must be reviewed and approved in Grants Portal by PDMG and applicant</a:t>
            </a:r>
          </a:p>
          <a:p>
            <a:pPr marL="914400" lvl="2" indent="0">
              <a:buNone/>
            </a:pPr>
            <a:endParaRPr lang="en-US" dirty="0"/>
          </a:p>
          <a:p>
            <a:pPr marL="914400" lvl="2"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514600"/>
            <a:ext cx="3020500" cy="1743075"/>
          </a:xfrm>
          <a:prstGeom prst="rect">
            <a:avLst/>
          </a:prstGeom>
          <a:ln>
            <a:solidFill>
              <a:schemeClr val="tx1"/>
            </a:solidFill>
          </a:ln>
          <a:effectLst>
            <a:outerShdw blurRad="50800" dist="38100" dir="2700000" algn="tl" rotWithShape="0">
              <a:prstClr val="black">
                <a:alpha val="40000"/>
              </a:prstClr>
            </a:outerShdw>
          </a:effectLst>
        </p:spPr>
      </p:pic>
      <p:sp>
        <p:nvSpPr>
          <p:cNvPr id="5" name="Date Placeholder 4">
            <a:extLst>
              <a:ext uri="{FF2B5EF4-FFF2-40B4-BE49-F238E27FC236}">
                <a16:creationId xmlns:a16="http://schemas.microsoft.com/office/drawing/2014/main" id="{12AEDA32-0554-9ECF-A811-E44AF70DEC23}"/>
              </a:ext>
            </a:extLst>
          </p:cNvPr>
          <p:cNvSpPr>
            <a:spLocks noGrp="1"/>
          </p:cNvSpPr>
          <p:nvPr>
            <p:ph type="dt" sz="half" idx="10"/>
          </p:nvPr>
        </p:nvSpPr>
        <p:spPr/>
        <p:txBody>
          <a:bodyPr/>
          <a:lstStyle/>
          <a:p>
            <a:fld id="{BF93142B-5FDE-40FE-88D2-E9276AE189C7}" type="datetime1">
              <a:rPr lang="en-US" smtClean="0"/>
              <a:t>6/2/2025</a:t>
            </a:fld>
            <a:endParaRPr lang="en-US" dirty="0"/>
          </a:p>
        </p:txBody>
      </p:sp>
    </p:spTree>
    <p:extLst>
      <p:ext uri="{BB962C8B-B14F-4D97-AF65-F5344CB8AC3E}">
        <p14:creationId xmlns:p14="http://schemas.microsoft.com/office/powerpoint/2010/main" val="4041329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244C-9050-462B-87A4-72FB44334FFF}"/>
              </a:ext>
            </a:extLst>
          </p:cNvPr>
          <p:cNvSpPr>
            <a:spLocks noGrp="1"/>
          </p:cNvSpPr>
          <p:nvPr>
            <p:ph type="title"/>
          </p:nvPr>
        </p:nvSpPr>
        <p:spPr>
          <a:xfrm>
            <a:off x="457200" y="1"/>
            <a:ext cx="8229600" cy="609600"/>
          </a:xfrm>
        </p:spPr>
        <p:txBody>
          <a:bodyPr>
            <a:noAutofit/>
          </a:bodyPr>
          <a:lstStyle/>
          <a:p>
            <a:r>
              <a:rPr lang="en-US" sz="3000" b="1" dirty="0">
                <a:solidFill>
                  <a:srgbClr val="00607F"/>
                </a:solidFill>
                <a:latin typeface="+mn-lt"/>
              </a:rPr>
              <a:t>Project Worksheets</a:t>
            </a:r>
          </a:p>
        </p:txBody>
      </p:sp>
      <p:sp>
        <p:nvSpPr>
          <p:cNvPr id="5" name="TextBox 4">
            <a:extLst>
              <a:ext uri="{FF2B5EF4-FFF2-40B4-BE49-F238E27FC236}">
                <a16:creationId xmlns:a16="http://schemas.microsoft.com/office/drawing/2014/main" id="{9DAB1EBA-5D2F-4E26-B6CA-6C2815B5D544}"/>
              </a:ext>
            </a:extLst>
          </p:cNvPr>
          <p:cNvSpPr txBox="1"/>
          <p:nvPr/>
        </p:nvSpPr>
        <p:spPr>
          <a:xfrm>
            <a:off x="360829" y="1066800"/>
            <a:ext cx="8422341" cy="4108817"/>
          </a:xfrm>
          <a:prstGeom prst="rect">
            <a:avLst/>
          </a:prstGeom>
          <a:noFill/>
        </p:spPr>
        <p:txBody>
          <a:bodyPr wrap="square" rtlCol="0">
            <a:spAutoFit/>
          </a:bodyPr>
          <a:lstStyle/>
          <a:p>
            <a:r>
              <a:rPr lang="en-US" sz="1450" dirty="0">
                <a:solidFill>
                  <a:schemeClr val="accent1">
                    <a:lumMod val="50000"/>
                  </a:schemeClr>
                </a:solidFill>
              </a:rPr>
              <a:t>Project Worksheets (PWs) will indicate:</a:t>
            </a:r>
          </a:p>
          <a:p>
            <a:endParaRPr lang="en-US" sz="1450" dirty="0">
              <a:solidFill>
                <a:schemeClr val="accent1">
                  <a:lumMod val="50000"/>
                </a:schemeClr>
              </a:solidFill>
            </a:endParaRPr>
          </a:p>
          <a:p>
            <a:pPr marL="800100" lvl="1" indent="-342900">
              <a:buFont typeface="+mj-lt"/>
              <a:buAutoNum type="arabicPeriod"/>
            </a:pPr>
            <a:r>
              <a:rPr lang="en-US" sz="1450" dirty="0">
                <a:solidFill>
                  <a:schemeClr val="accent1">
                    <a:lumMod val="50000"/>
                  </a:schemeClr>
                </a:solidFill>
              </a:rPr>
              <a:t>The Damage Description and Dimensions (DDD), which is the damage the project is intended to repair. </a:t>
            </a:r>
          </a:p>
          <a:p>
            <a:pPr marL="800100" lvl="1" indent="-342900">
              <a:buFont typeface="+mj-lt"/>
              <a:buAutoNum type="arabicPeriod"/>
            </a:pPr>
            <a:r>
              <a:rPr lang="en-US" sz="1450" dirty="0">
                <a:solidFill>
                  <a:schemeClr val="accent1">
                    <a:lumMod val="50000"/>
                  </a:schemeClr>
                </a:solidFill>
              </a:rPr>
              <a:t>The Scope of Work (SOW), which indicates the approved work completed/to be completed to make the needed repairs to return the facility to </a:t>
            </a:r>
            <a:r>
              <a:rPr lang="en-US" sz="1450" b="1" dirty="0">
                <a:solidFill>
                  <a:schemeClr val="accent1">
                    <a:lumMod val="50000"/>
                  </a:schemeClr>
                </a:solidFill>
              </a:rPr>
              <a:t>pre-disaster condition. </a:t>
            </a:r>
            <a:endParaRPr lang="en-US" sz="1450" dirty="0">
              <a:solidFill>
                <a:schemeClr val="accent1">
                  <a:lumMod val="50000"/>
                </a:schemeClr>
              </a:solidFill>
            </a:endParaRPr>
          </a:p>
          <a:p>
            <a:pPr marL="1257300" lvl="2" indent="-342900">
              <a:buFont typeface="+mj-lt"/>
              <a:buAutoNum type="alphaUcPeriod"/>
            </a:pPr>
            <a:r>
              <a:rPr lang="en-US" sz="1450" dirty="0">
                <a:solidFill>
                  <a:schemeClr val="accent1">
                    <a:lumMod val="50000"/>
                  </a:schemeClr>
                </a:solidFill>
              </a:rPr>
              <a:t>Work associated with approved Hazard Mitigation, or codes and standards will be clearly identified.</a:t>
            </a:r>
          </a:p>
          <a:p>
            <a:pPr marL="800100" lvl="1" indent="-342900">
              <a:buFont typeface="+mj-lt"/>
              <a:buAutoNum type="arabicPeriod"/>
            </a:pPr>
            <a:r>
              <a:rPr lang="en-US" sz="1450" dirty="0">
                <a:solidFill>
                  <a:schemeClr val="accent1">
                    <a:lumMod val="50000"/>
                  </a:schemeClr>
                </a:solidFill>
              </a:rPr>
              <a:t>The approved cost for the repairs indicated in the PW.</a:t>
            </a:r>
          </a:p>
          <a:p>
            <a:pPr marL="800100" lvl="1" indent="-342900">
              <a:buFont typeface="+mj-lt"/>
              <a:buAutoNum type="arabicPeriod"/>
            </a:pPr>
            <a:r>
              <a:rPr lang="en-US" sz="1450" dirty="0">
                <a:solidFill>
                  <a:schemeClr val="accent1">
                    <a:lumMod val="50000"/>
                  </a:schemeClr>
                </a:solidFill>
              </a:rPr>
              <a:t>If the work has been completed and you have provided all the related documentation to FEMA during project development, the project will be written based on actual costs.</a:t>
            </a:r>
          </a:p>
          <a:p>
            <a:pPr marL="800100" lvl="1" indent="-342900">
              <a:buFont typeface="+mj-lt"/>
              <a:buAutoNum type="arabicPeriod"/>
            </a:pPr>
            <a:r>
              <a:rPr lang="en-US" sz="1450" dirty="0">
                <a:solidFill>
                  <a:schemeClr val="accent1">
                    <a:lumMod val="50000"/>
                  </a:schemeClr>
                </a:solidFill>
              </a:rPr>
              <a:t>If the work has not been completed, the project will be written with estimates and will indicate contract labor. That does not mean you need to contract the work out, that is just how FEMA does their estimates.</a:t>
            </a:r>
          </a:p>
          <a:p>
            <a:pPr marL="342900" indent="-342900">
              <a:buFont typeface="+mj-lt"/>
              <a:buAutoNum type="arabicPeriod"/>
            </a:pPr>
            <a:endParaRPr lang="en-US" sz="1450" dirty="0">
              <a:solidFill>
                <a:schemeClr val="accent1">
                  <a:lumMod val="50000"/>
                </a:schemeClr>
              </a:solidFill>
            </a:endParaRPr>
          </a:p>
          <a:p>
            <a:r>
              <a:rPr lang="en-US" sz="1450" dirty="0">
                <a:solidFill>
                  <a:schemeClr val="accent1">
                    <a:lumMod val="50000"/>
                  </a:schemeClr>
                </a:solidFill>
              </a:rPr>
              <a:t>Before final approval of the project, or obligation, it is your responsibility as the applicant to thoroughly review every part of your project(s) to ensure everything you discussed with the FEMA staff appears in it to your satisfaction. </a:t>
            </a:r>
          </a:p>
        </p:txBody>
      </p:sp>
      <p:sp>
        <p:nvSpPr>
          <p:cNvPr id="3" name="Date Placeholder 2">
            <a:extLst>
              <a:ext uri="{FF2B5EF4-FFF2-40B4-BE49-F238E27FC236}">
                <a16:creationId xmlns:a16="http://schemas.microsoft.com/office/drawing/2014/main" id="{5EE8979D-EAB0-7A65-8C2F-82FDACB2BBA7}"/>
              </a:ext>
            </a:extLst>
          </p:cNvPr>
          <p:cNvSpPr>
            <a:spLocks noGrp="1"/>
          </p:cNvSpPr>
          <p:nvPr>
            <p:ph type="dt" sz="half" idx="10"/>
          </p:nvPr>
        </p:nvSpPr>
        <p:spPr/>
        <p:txBody>
          <a:bodyPr/>
          <a:lstStyle/>
          <a:p>
            <a:fld id="{367D6646-02F4-4D48-98E4-7DE337A7966A}" type="datetime1">
              <a:rPr lang="en-US" smtClean="0"/>
              <a:t>6/2/2025</a:t>
            </a:fld>
            <a:endParaRPr lang="en-US" dirty="0"/>
          </a:p>
        </p:txBody>
      </p:sp>
    </p:spTree>
    <p:extLst>
      <p:ext uri="{BB962C8B-B14F-4D97-AF65-F5344CB8AC3E}">
        <p14:creationId xmlns:p14="http://schemas.microsoft.com/office/powerpoint/2010/main" val="1855675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Consolidated Resource Center (CRC)</a:t>
            </a:r>
          </a:p>
        </p:txBody>
      </p:sp>
      <p:sp>
        <p:nvSpPr>
          <p:cNvPr id="3" name="Content Placeholder 2"/>
          <p:cNvSpPr>
            <a:spLocks noGrp="1"/>
          </p:cNvSpPr>
          <p:nvPr>
            <p:ph idx="1"/>
          </p:nvPr>
        </p:nvSpPr>
        <p:spPr/>
        <p:txBody>
          <a:bodyPr/>
          <a:lstStyle/>
          <a:p>
            <a:r>
              <a:rPr lang="en-US" dirty="0"/>
              <a:t>CRC’s employs full-time project writing staff</a:t>
            </a:r>
          </a:p>
          <a:p>
            <a:r>
              <a:rPr lang="en-US" dirty="0"/>
              <a:t>Projects formulated from Damage Inventory Sheet </a:t>
            </a:r>
            <a:r>
              <a:rPr lang="en-US" dirty="0">
                <a:sym typeface="Wingdings" panose="05000000000000000000" pitchFamily="2" charset="2"/>
              </a:rPr>
              <a:t> Damages logically grouped</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FEMA reviews will be conducted at the CRC</a:t>
            </a:r>
          </a:p>
          <a:p>
            <a:r>
              <a:rPr lang="en-US" dirty="0">
                <a:sym typeface="Wingdings" panose="05000000000000000000" pitchFamily="2" charset="2"/>
              </a:rPr>
              <a:t>Applicant signs off (approves) project(s) after development and validation at the CRC</a:t>
            </a:r>
          </a:p>
        </p:txBody>
      </p:sp>
      <p:graphicFrame>
        <p:nvGraphicFramePr>
          <p:cNvPr id="4" name="Diagram 3"/>
          <p:cNvGraphicFramePr/>
          <p:nvPr>
            <p:extLst>
              <p:ext uri="{D42A27DB-BD31-4B8C-83A1-F6EECF244321}">
                <p14:modId xmlns:p14="http://schemas.microsoft.com/office/powerpoint/2010/main" val="1010789812"/>
              </p:ext>
            </p:extLst>
          </p:nvPr>
        </p:nvGraphicFramePr>
        <p:xfrm>
          <a:off x="2286000" y="2438400"/>
          <a:ext cx="43434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438400" y="2590800"/>
            <a:ext cx="1676400" cy="1223412"/>
          </a:xfrm>
          <a:prstGeom prst="rect">
            <a:avLst/>
          </a:prstGeom>
          <a:noFill/>
        </p:spPr>
        <p:txBody>
          <a:bodyPr wrap="square" rtlCol="0">
            <a:spAutoFit/>
          </a:bodyPr>
          <a:lstStyle/>
          <a:p>
            <a:pPr algn="ctr"/>
            <a:r>
              <a:rPr lang="en-US" sz="1050" b="1" dirty="0">
                <a:latin typeface="Arial" panose="020B0604020202020204" pitchFamily="34" charset="0"/>
              </a:rPr>
              <a:t>CRC’s will write Damage, Description and Dimensions (DDD) and Scope of Work (SOW) based upon information in Grants Portal</a:t>
            </a:r>
          </a:p>
        </p:txBody>
      </p:sp>
      <p:sp>
        <p:nvSpPr>
          <p:cNvPr id="6" name="TextBox 5"/>
          <p:cNvSpPr txBox="1"/>
          <p:nvPr/>
        </p:nvSpPr>
        <p:spPr>
          <a:xfrm>
            <a:off x="4586654" y="2570285"/>
            <a:ext cx="1676400" cy="415498"/>
          </a:xfrm>
          <a:prstGeom prst="rect">
            <a:avLst/>
          </a:prstGeom>
          <a:noFill/>
        </p:spPr>
        <p:txBody>
          <a:bodyPr wrap="square" rtlCol="0">
            <a:spAutoFit/>
          </a:bodyPr>
          <a:lstStyle/>
          <a:p>
            <a:pPr algn="ctr"/>
            <a:r>
              <a:rPr lang="en-US" sz="1050" b="1" dirty="0">
                <a:latin typeface="Arial" panose="020B0604020202020204" pitchFamily="34" charset="0"/>
              </a:rPr>
              <a:t>Site Inspector will write DDD; CRC writes SOW</a:t>
            </a:r>
          </a:p>
        </p:txBody>
      </p:sp>
      <p:sp>
        <p:nvSpPr>
          <p:cNvPr id="7" name="Date Placeholder 6">
            <a:extLst>
              <a:ext uri="{FF2B5EF4-FFF2-40B4-BE49-F238E27FC236}">
                <a16:creationId xmlns:a16="http://schemas.microsoft.com/office/drawing/2014/main" id="{856CAC74-B7C7-6321-1285-E9F1E1F60367}"/>
              </a:ext>
            </a:extLst>
          </p:cNvPr>
          <p:cNvSpPr>
            <a:spLocks noGrp="1"/>
          </p:cNvSpPr>
          <p:nvPr>
            <p:ph type="dt" sz="half" idx="10"/>
          </p:nvPr>
        </p:nvSpPr>
        <p:spPr/>
        <p:txBody>
          <a:bodyPr/>
          <a:lstStyle/>
          <a:p>
            <a:fld id="{C721A25A-D5E7-40E0-A38D-D39D68DDE235}" type="datetime1">
              <a:rPr lang="en-US" smtClean="0"/>
              <a:t>6/2/2025</a:t>
            </a:fld>
            <a:endParaRPr lang="en-US" dirty="0"/>
          </a:p>
        </p:txBody>
      </p:sp>
    </p:spTree>
    <p:extLst>
      <p:ext uri="{BB962C8B-B14F-4D97-AF65-F5344CB8AC3E}">
        <p14:creationId xmlns:p14="http://schemas.microsoft.com/office/powerpoint/2010/main" val="1039454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6BEA-1111-4FA4-BD50-5D4A873B44BF}"/>
              </a:ext>
            </a:extLst>
          </p:cNvPr>
          <p:cNvSpPr>
            <a:spLocks noGrp="1"/>
          </p:cNvSpPr>
          <p:nvPr>
            <p:ph type="title"/>
          </p:nvPr>
        </p:nvSpPr>
        <p:spPr>
          <a:xfrm>
            <a:off x="457200" y="274638"/>
            <a:ext cx="8229600" cy="639762"/>
          </a:xfrm>
        </p:spPr>
        <p:txBody>
          <a:bodyPr/>
          <a:lstStyle/>
          <a:p>
            <a:r>
              <a:rPr lang="en-US" dirty="0"/>
              <a:t>Project Formulation APPROVALS:</a:t>
            </a:r>
          </a:p>
        </p:txBody>
      </p:sp>
      <p:sp>
        <p:nvSpPr>
          <p:cNvPr id="3" name="Content Placeholder 2">
            <a:extLst>
              <a:ext uri="{FF2B5EF4-FFF2-40B4-BE49-F238E27FC236}">
                <a16:creationId xmlns:a16="http://schemas.microsoft.com/office/drawing/2014/main" id="{B8B5F53B-6BA6-4E38-814B-B3F5AFA83238}"/>
              </a:ext>
            </a:extLst>
          </p:cNvPr>
          <p:cNvSpPr>
            <a:spLocks noGrp="1"/>
          </p:cNvSpPr>
          <p:nvPr>
            <p:ph idx="1"/>
          </p:nvPr>
        </p:nvSpPr>
        <p:spPr>
          <a:xfrm>
            <a:off x="466725" y="990600"/>
            <a:ext cx="8229600" cy="5257800"/>
          </a:xfrm>
        </p:spPr>
        <p:txBody>
          <a:bodyPr>
            <a:normAutofit/>
          </a:bodyPr>
          <a:lstStyle/>
          <a:p>
            <a:r>
              <a:rPr lang="en-US" dirty="0">
                <a:solidFill>
                  <a:schemeClr val="accent1">
                    <a:lumMod val="50000"/>
                  </a:schemeClr>
                </a:solidFill>
              </a:rPr>
              <a:t>At several points along the process, the applicant will be asked to sign documents for approval, typically through the Grants Portal platform</a:t>
            </a:r>
          </a:p>
          <a:p>
            <a:pPr lvl="1"/>
            <a:r>
              <a:rPr lang="en-US" dirty="0">
                <a:solidFill>
                  <a:schemeClr val="accent1">
                    <a:lumMod val="50000"/>
                  </a:schemeClr>
                </a:solidFill>
              </a:rPr>
              <a:t>After the Site Inspection, if needed,</a:t>
            </a:r>
          </a:p>
          <a:p>
            <a:pPr lvl="1"/>
            <a:r>
              <a:rPr lang="en-US" dirty="0">
                <a:solidFill>
                  <a:schemeClr val="accent1">
                    <a:lumMod val="50000"/>
                  </a:schemeClr>
                </a:solidFill>
              </a:rPr>
              <a:t>After the DDD (Damage Description and Dimensions) report is completed, and</a:t>
            </a:r>
          </a:p>
          <a:p>
            <a:pPr lvl="1"/>
            <a:r>
              <a:rPr lang="en-US" dirty="0">
                <a:solidFill>
                  <a:schemeClr val="accent1">
                    <a:lumMod val="50000"/>
                  </a:schemeClr>
                </a:solidFill>
              </a:rPr>
              <a:t>After the project is written and a Scope of Work and Cost are developed, the Applicant will have an opportunity to review and sign the document</a:t>
            </a:r>
          </a:p>
          <a:p>
            <a:r>
              <a:rPr lang="en-US" dirty="0"/>
              <a:t>Whenever there is an opportunity to sign and approve something, there is also the opportunity to send it back for review and correction if you disagree. If something does not look right at any step, ask whatever questions you have, and be sure you understand the answers, before you sign it and move it forward. </a:t>
            </a:r>
          </a:p>
          <a:p>
            <a:r>
              <a:rPr lang="en-US" dirty="0"/>
              <a:t>If you feel like you are being pressured to sign something just to move it forward, reach out to your NEMA Point of Contact before you sign it. </a:t>
            </a:r>
          </a:p>
        </p:txBody>
      </p:sp>
      <p:sp>
        <p:nvSpPr>
          <p:cNvPr id="4" name="Date Placeholder 3">
            <a:extLst>
              <a:ext uri="{FF2B5EF4-FFF2-40B4-BE49-F238E27FC236}">
                <a16:creationId xmlns:a16="http://schemas.microsoft.com/office/drawing/2014/main" id="{CF1F2C29-34FB-A7D8-955B-7F4303B61BFF}"/>
              </a:ext>
            </a:extLst>
          </p:cNvPr>
          <p:cNvSpPr>
            <a:spLocks noGrp="1"/>
          </p:cNvSpPr>
          <p:nvPr>
            <p:ph type="dt" sz="half" idx="10"/>
          </p:nvPr>
        </p:nvSpPr>
        <p:spPr/>
        <p:txBody>
          <a:bodyPr/>
          <a:lstStyle/>
          <a:p>
            <a:fld id="{DE745189-5A7F-4407-8096-CC8B38EC7765}" type="datetime1">
              <a:rPr lang="en-US" smtClean="0"/>
              <a:t>6/2/2025</a:t>
            </a:fld>
            <a:endParaRPr lang="en-US" dirty="0"/>
          </a:p>
        </p:txBody>
      </p:sp>
    </p:spTree>
    <p:extLst>
      <p:ext uri="{BB962C8B-B14F-4D97-AF65-F5344CB8AC3E}">
        <p14:creationId xmlns:p14="http://schemas.microsoft.com/office/powerpoint/2010/main" val="1713439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dirty="0"/>
              <a:t>Closeout Phase</a:t>
            </a:r>
          </a:p>
        </p:txBody>
      </p:sp>
      <p:sp>
        <p:nvSpPr>
          <p:cNvPr id="3" name="Content Placeholder 2"/>
          <p:cNvSpPr>
            <a:spLocks noGrp="1"/>
          </p:cNvSpPr>
          <p:nvPr>
            <p:ph idx="1"/>
          </p:nvPr>
        </p:nvSpPr>
        <p:spPr>
          <a:xfrm>
            <a:off x="457200" y="1066800"/>
            <a:ext cx="8229600" cy="5059363"/>
          </a:xfrm>
        </p:spPr>
        <p:txBody>
          <a:bodyPr/>
          <a:lstStyle/>
          <a:p>
            <a:r>
              <a:rPr lang="en-US" dirty="0">
                <a:solidFill>
                  <a:schemeClr val="accent1">
                    <a:lumMod val="50000"/>
                  </a:schemeClr>
                </a:solidFill>
              </a:rPr>
              <a:t>Complete the work, move the project to FEMA closeout, make final payments to applicant</a:t>
            </a:r>
          </a:p>
          <a:p>
            <a:pPr lvl="1"/>
            <a:r>
              <a:rPr lang="en-US" dirty="0">
                <a:solidFill>
                  <a:schemeClr val="accent1">
                    <a:lumMod val="50000"/>
                  </a:schemeClr>
                </a:solidFill>
              </a:rPr>
              <a:t>Applicant completes the eligible work according to the FEMA-approved and obligated Project Worksheet (PW)</a:t>
            </a:r>
          </a:p>
          <a:p>
            <a:pPr lvl="2"/>
            <a:r>
              <a:rPr lang="en-US" dirty="0">
                <a:solidFill>
                  <a:schemeClr val="accent1">
                    <a:lumMod val="50000"/>
                  </a:schemeClr>
                </a:solidFill>
              </a:rPr>
              <a:t>If the obligated Scope Of Work (SOW) needs to be changed, the applicant must work with NEMA staff to receive FEMA approval prior to commencing work.</a:t>
            </a:r>
          </a:p>
          <a:p>
            <a:pPr lvl="1"/>
            <a:r>
              <a:rPr lang="en-US" dirty="0">
                <a:solidFill>
                  <a:schemeClr val="accent1">
                    <a:lumMod val="50000"/>
                  </a:schemeClr>
                </a:solidFill>
              </a:rPr>
              <a:t>Once the work is complete, the applicant will notify NEMA and provide to NEMA documentation summarizing and supporting </a:t>
            </a:r>
            <a:r>
              <a:rPr lang="en-US" u="sng" dirty="0">
                <a:solidFill>
                  <a:schemeClr val="accent1">
                    <a:lumMod val="50000"/>
                  </a:schemeClr>
                </a:solidFill>
              </a:rPr>
              <a:t>all</a:t>
            </a:r>
            <a:r>
              <a:rPr lang="en-US" dirty="0">
                <a:solidFill>
                  <a:schemeClr val="accent1">
                    <a:lumMod val="50000"/>
                  </a:schemeClr>
                </a:solidFill>
              </a:rPr>
              <a:t> costs incurred to complete the project and demonstrating compliance with </a:t>
            </a:r>
            <a:r>
              <a:rPr lang="en-US" u="sng" dirty="0">
                <a:solidFill>
                  <a:schemeClr val="accent1">
                    <a:lumMod val="50000"/>
                  </a:schemeClr>
                </a:solidFill>
              </a:rPr>
              <a:t>all</a:t>
            </a:r>
            <a:r>
              <a:rPr lang="en-US" dirty="0">
                <a:solidFill>
                  <a:schemeClr val="accent1">
                    <a:lumMod val="50000"/>
                  </a:schemeClr>
                </a:solidFill>
              </a:rPr>
              <a:t> conditions of the grant</a:t>
            </a:r>
          </a:p>
          <a:p>
            <a:pPr lvl="1"/>
            <a:r>
              <a:rPr lang="en-US" dirty="0">
                <a:solidFill>
                  <a:schemeClr val="accent1">
                    <a:lumMod val="50000"/>
                  </a:schemeClr>
                </a:solidFill>
              </a:rPr>
              <a:t>NEMA will validate the required documentation, reaching out to the applicant to supply missing information</a:t>
            </a:r>
          </a:p>
          <a:p>
            <a:pPr lvl="1"/>
            <a:r>
              <a:rPr lang="en-US" dirty="0">
                <a:solidFill>
                  <a:schemeClr val="accent1">
                    <a:lumMod val="50000"/>
                  </a:schemeClr>
                </a:solidFill>
              </a:rPr>
              <a:t>Once NEMA has validated the provided documentation, NEMA will seek concurrence from the applicant, then forward the closeout package to FEMA for final closeout</a:t>
            </a:r>
          </a:p>
        </p:txBody>
      </p:sp>
      <p:sp>
        <p:nvSpPr>
          <p:cNvPr id="4" name="Date Placeholder 3">
            <a:extLst>
              <a:ext uri="{FF2B5EF4-FFF2-40B4-BE49-F238E27FC236}">
                <a16:creationId xmlns:a16="http://schemas.microsoft.com/office/drawing/2014/main" id="{2EED128E-86B3-114B-11C7-58C5B693C6DE}"/>
              </a:ext>
            </a:extLst>
          </p:cNvPr>
          <p:cNvSpPr>
            <a:spLocks noGrp="1"/>
          </p:cNvSpPr>
          <p:nvPr>
            <p:ph type="dt" sz="half" idx="10"/>
          </p:nvPr>
        </p:nvSpPr>
        <p:spPr/>
        <p:txBody>
          <a:bodyPr/>
          <a:lstStyle/>
          <a:p>
            <a:fld id="{CA757705-FBEA-4DCC-AF3B-9D57A630ECA4}" type="datetime1">
              <a:rPr lang="en-US" smtClean="0"/>
              <a:t>6/2/2025</a:t>
            </a:fld>
            <a:endParaRPr lang="en-US" dirty="0"/>
          </a:p>
        </p:txBody>
      </p:sp>
    </p:spTree>
    <p:extLst>
      <p:ext uri="{BB962C8B-B14F-4D97-AF65-F5344CB8AC3E}">
        <p14:creationId xmlns:p14="http://schemas.microsoft.com/office/powerpoint/2010/main" val="4179667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6BEA-1111-4FA4-BD50-5D4A873B44BF}"/>
              </a:ext>
            </a:extLst>
          </p:cNvPr>
          <p:cNvSpPr>
            <a:spLocks noGrp="1"/>
          </p:cNvSpPr>
          <p:nvPr>
            <p:ph type="title"/>
          </p:nvPr>
        </p:nvSpPr>
        <p:spPr>
          <a:xfrm>
            <a:off x="457200" y="274638"/>
            <a:ext cx="8229600" cy="639762"/>
          </a:xfrm>
        </p:spPr>
        <p:txBody>
          <a:bodyPr/>
          <a:lstStyle/>
          <a:p>
            <a:r>
              <a:rPr lang="en-US" dirty="0"/>
              <a:t>Applicant Responsibility</a:t>
            </a:r>
          </a:p>
        </p:txBody>
      </p:sp>
      <p:sp>
        <p:nvSpPr>
          <p:cNvPr id="3" name="Content Placeholder 2">
            <a:extLst>
              <a:ext uri="{FF2B5EF4-FFF2-40B4-BE49-F238E27FC236}">
                <a16:creationId xmlns:a16="http://schemas.microsoft.com/office/drawing/2014/main" id="{B8B5F53B-6BA6-4E38-814B-B3F5AFA83238}"/>
              </a:ext>
            </a:extLst>
          </p:cNvPr>
          <p:cNvSpPr>
            <a:spLocks noGrp="1"/>
          </p:cNvSpPr>
          <p:nvPr>
            <p:ph idx="1"/>
          </p:nvPr>
        </p:nvSpPr>
        <p:spPr>
          <a:xfrm>
            <a:off x="466725" y="914400"/>
            <a:ext cx="8229600" cy="5334000"/>
          </a:xfrm>
        </p:spPr>
        <p:txBody>
          <a:bodyPr>
            <a:normAutofit/>
          </a:bodyPr>
          <a:lstStyle/>
          <a:p>
            <a:pPr marL="0" indent="0">
              <a:buNone/>
            </a:pPr>
            <a:r>
              <a:rPr lang="en-US" sz="2000" dirty="0"/>
              <a:t>You are responsible for your own grant and for ensuring you follow the conditions of that grant, including:</a:t>
            </a:r>
          </a:p>
          <a:p>
            <a:r>
              <a:rPr lang="en-US" dirty="0"/>
              <a:t>Compliance with Federal, State, and Local procurement and EHP policies</a:t>
            </a:r>
          </a:p>
          <a:p>
            <a:r>
              <a:rPr lang="en-US" dirty="0"/>
              <a:t>Work was done according to the approved Scope of Work</a:t>
            </a:r>
          </a:p>
          <a:p>
            <a:r>
              <a:rPr lang="en-US" dirty="0"/>
              <a:t>Performing the work within the approved timeline</a:t>
            </a:r>
          </a:p>
          <a:p>
            <a:r>
              <a:rPr lang="en-US" dirty="0"/>
              <a:t>Requesting time extensions before your current deadline has passed</a:t>
            </a:r>
          </a:p>
          <a:p>
            <a:r>
              <a:rPr lang="en-US" dirty="0"/>
              <a:t>Submitting properly completed quarterly reports</a:t>
            </a:r>
          </a:p>
          <a:p>
            <a:r>
              <a:rPr lang="en-US" dirty="0"/>
              <a:t>Completely understanding the projects written for you before approving them for obligation</a:t>
            </a:r>
          </a:p>
          <a:p>
            <a:r>
              <a:rPr lang="en-US" dirty="0"/>
              <a:t>Timely and complete submission of documentation at all stages of the grant process</a:t>
            </a:r>
          </a:p>
          <a:p>
            <a:r>
              <a:rPr lang="en-US" dirty="0"/>
              <a:t>Prompt and complete response to Requests for Information (RFIs) from FEMA and NEMA </a:t>
            </a:r>
          </a:p>
          <a:p>
            <a:r>
              <a:rPr lang="en-US" dirty="0"/>
              <a:t>Proactive and responsive communication throughout the life of the grant</a:t>
            </a:r>
          </a:p>
          <a:p>
            <a:r>
              <a:rPr lang="en-US" dirty="0"/>
              <a:t>If you have any questions at any point, or require assistance, please contact a member of the NEMA PA team.</a:t>
            </a:r>
          </a:p>
        </p:txBody>
      </p:sp>
      <p:sp>
        <p:nvSpPr>
          <p:cNvPr id="4" name="Date Placeholder 3">
            <a:extLst>
              <a:ext uri="{FF2B5EF4-FFF2-40B4-BE49-F238E27FC236}">
                <a16:creationId xmlns:a16="http://schemas.microsoft.com/office/drawing/2014/main" id="{331E35B6-B88F-3C0E-FD2A-A54FE2A4FAE9}"/>
              </a:ext>
            </a:extLst>
          </p:cNvPr>
          <p:cNvSpPr>
            <a:spLocks noGrp="1"/>
          </p:cNvSpPr>
          <p:nvPr>
            <p:ph type="dt" sz="half" idx="10"/>
          </p:nvPr>
        </p:nvSpPr>
        <p:spPr/>
        <p:txBody>
          <a:bodyPr/>
          <a:lstStyle/>
          <a:p>
            <a:fld id="{806F5F70-9D66-4A4F-8E0B-30B028CDACBC}" type="datetime1">
              <a:rPr lang="en-US" smtClean="0"/>
              <a:t>6/2/2025</a:t>
            </a:fld>
            <a:endParaRPr lang="en-US" dirty="0"/>
          </a:p>
        </p:txBody>
      </p:sp>
    </p:spTree>
    <p:extLst>
      <p:ext uri="{BB962C8B-B14F-4D97-AF65-F5344CB8AC3E}">
        <p14:creationId xmlns:p14="http://schemas.microsoft.com/office/powerpoint/2010/main" val="3188892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What We Need Now…</a:t>
            </a:r>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dirty="0">
                <a:solidFill>
                  <a:schemeClr val="accent1">
                    <a:lumMod val="50000"/>
                  </a:schemeClr>
                </a:solidFill>
              </a:rPr>
              <a:t>Grant Portal Account Creation </a:t>
            </a:r>
          </a:p>
          <a:p>
            <a:pPr lvl="1"/>
            <a:r>
              <a:rPr lang="en-US" dirty="0">
                <a:solidFill>
                  <a:schemeClr val="accent1">
                    <a:lumMod val="50000"/>
                  </a:schemeClr>
                </a:solidFill>
              </a:rPr>
              <a:t>Please talk with one of the NEMA Staff here today to determine if you need one</a:t>
            </a:r>
          </a:p>
          <a:p>
            <a:r>
              <a:rPr lang="en-US" dirty="0">
                <a:solidFill>
                  <a:schemeClr val="accent1">
                    <a:lumMod val="50000"/>
                  </a:schemeClr>
                </a:solidFill>
              </a:rPr>
              <a:t>Submit Request for Public Assistance (RPA) through Grants Portal</a:t>
            </a:r>
          </a:p>
          <a:p>
            <a:pPr lvl="1"/>
            <a:r>
              <a:rPr lang="en-US" dirty="0">
                <a:solidFill>
                  <a:schemeClr val="accent1">
                    <a:lumMod val="50000"/>
                  </a:schemeClr>
                </a:solidFill>
              </a:rPr>
              <a:t>NEMA Staff can help with this</a:t>
            </a:r>
          </a:p>
          <a:p>
            <a:r>
              <a:rPr lang="en-US" dirty="0">
                <a:solidFill>
                  <a:schemeClr val="accent1">
                    <a:lumMod val="50000"/>
                  </a:schemeClr>
                </a:solidFill>
              </a:rPr>
              <a:t>Submit required State forms directly to NEMA (found on our website/red folder- </a:t>
            </a:r>
            <a:r>
              <a:rPr lang="en-US" dirty="0">
                <a:solidFill>
                  <a:schemeClr val="accent1">
                    <a:lumMod val="50000"/>
                  </a:schemeClr>
                </a:solidFill>
                <a:hlinkClick r:id="rId3">
                  <a:extLst>
                    <a:ext uri="{A12FA001-AC4F-418D-AE19-62706E023703}">
                      <ahyp:hlinkClr xmlns:ahyp="http://schemas.microsoft.com/office/drawing/2018/hyperlinkcolor" val="tx"/>
                    </a:ext>
                  </a:extLst>
                </a:hlinkClick>
              </a:rPr>
              <a:t>https://nema.nebraska.gov/recovery/public-assistance</a:t>
            </a:r>
            <a:r>
              <a:rPr lang="en-US" dirty="0">
                <a:solidFill>
                  <a:schemeClr val="accent1">
                    <a:lumMod val="50000"/>
                  </a:schemeClr>
                </a:solidFill>
              </a:rPr>
              <a:t>)</a:t>
            </a:r>
          </a:p>
          <a:p>
            <a:pPr lvl="1"/>
            <a:r>
              <a:rPr lang="en-US" dirty="0">
                <a:solidFill>
                  <a:schemeClr val="accent1">
                    <a:lumMod val="50000"/>
                  </a:schemeClr>
                </a:solidFill>
              </a:rPr>
              <a:t>NEMA Risk Assessment</a:t>
            </a:r>
          </a:p>
          <a:p>
            <a:pPr lvl="1"/>
            <a:r>
              <a:rPr lang="en-US" dirty="0">
                <a:solidFill>
                  <a:schemeClr val="accent1">
                    <a:lumMod val="50000"/>
                  </a:schemeClr>
                </a:solidFill>
              </a:rPr>
              <a:t>Applicant Information Form</a:t>
            </a:r>
          </a:p>
          <a:p>
            <a:pPr lvl="1"/>
            <a:r>
              <a:rPr lang="en-US" dirty="0">
                <a:solidFill>
                  <a:schemeClr val="accent1">
                    <a:lumMod val="50000"/>
                  </a:schemeClr>
                </a:solidFill>
              </a:rPr>
              <a:t>Authorized Representative Form</a:t>
            </a:r>
          </a:p>
          <a:p>
            <a:pPr lvl="1"/>
            <a:r>
              <a:rPr lang="en-US" dirty="0">
                <a:solidFill>
                  <a:schemeClr val="accent1">
                    <a:lumMod val="50000"/>
                  </a:schemeClr>
                </a:solidFill>
              </a:rPr>
              <a:t>Memorandum for the Record</a:t>
            </a:r>
          </a:p>
          <a:p>
            <a:pPr lvl="1"/>
            <a:r>
              <a:rPr lang="en-US" dirty="0">
                <a:solidFill>
                  <a:schemeClr val="accent1">
                    <a:lumMod val="50000"/>
                  </a:schemeClr>
                </a:solidFill>
              </a:rPr>
              <a:t>Disaster Grant Agreement– currently not in your packets; will present at a later date</a:t>
            </a:r>
          </a:p>
          <a:p>
            <a:pPr marL="457200" lvl="1" indent="0">
              <a:buNone/>
            </a:pPr>
            <a:endParaRPr lang="en-US" dirty="0">
              <a:solidFill>
                <a:schemeClr val="accent1">
                  <a:lumMod val="50000"/>
                </a:schemeClr>
              </a:solidFill>
            </a:endParaRPr>
          </a:p>
          <a:p>
            <a:pPr marL="457200" lvl="1" indent="0">
              <a:buNone/>
            </a:pPr>
            <a:r>
              <a:rPr lang="en-US" sz="2800" dirty="0">
                <a:solidFill>
                  <a:schemeClr val="accent1">
                    <a:lumMod val="50000"/>
                  </a:schemeClr>
                </a:solidFill>
              </a:rPr>
              <a:t>NEMA will not process payments without receiving </a:t>
            </a:r>
            <a:r>
              <a:rPr lang="en-US" sz="2800" u="sng" dirty="0">
                <a:solidFill>
                  <a:schemeClr val="accent1">
                    <a:lumMod val="50000"/>
                  </a:schemeClr>
                </a:solidFill>
              </a:rPr>
              <a:t>all</a:t>
            </a:r>
            <a:r>
              <a:rPr lang="en-US" sz="2800" dirty="0">
                <a:solidFill>
                  <a:schemeClr val="accent1">
                    <a:lumMod val="50000"/>
                  </a:schemeClr>
                </a:solidFill>
              </a:rPr>
              <a:t> state forms from your entity.</a:t>
            </a:r>
          </a:p>
        </p:txBody>
      </p:sp>
      <p:sp>
        <p:nvSpPr>
          <p:cNvPr id="4" name="Date Placeholder 3">
            <a:extLst>
              <a:ext uri="{FF2B5EF4-FFF2-40B4-BE49-F238E27FC236}">
                <a16:creationId xmlns:a16="http://schemas.microsoft.com/office/drawing/2014/main" id="{1D756F6B-E8D3-DA0F-D99C-79114401ABC7}"/>
              </a:ext>
            </a:extLst>
          </p:cNvPr>
          <p:cNvSpPr>
            <a:spLocks noGrp="1"/>
          </p:cNvSpPr>
          <p:nvPr>
            <p:ph type="dt" sz="half" idx="10"/>
          </p:nvPr>
        </p:nvSpPr>
        <p:spPr/>
        <p:txBody>
          <a:bodyPr/>
          <a:lstStyle/>
          <a:p>
            <a:fld id="{12731D4D-6725-4731-B3A4-654C33F10F9A}" type="datetime1">
              <a:rPr lang="en-US" smtClean="0"/>
              <a:t>6/2/2025</a:t>
            </a:fld>
            <a:endParaRPr lang="en-US" dirty="0"/>
          </a:p>
        </p:txBody>
      </p:sp>
    </p:spTree>
    <p:extLst>
      <p:ext uri="{BB962C8B-B14F-4D97-AF65-F5344CB8AC3E}">
        <p14:creationId xmlns:p14="http://schemas.microsoft.com/office/powerpoint/2010/main" val="2419081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D558-A5DD-4C81-A00C-AD53688BE8C5}"/>
              </a:ext>
            </a:extLst>
          </p:cNvPr>
          <p:cNvSpPr>
            <a:spLocks noGrp="1"/>
          </p:cNvSpPr>
          <p:nvPr>
            <p:ph type="title"/>
          </p:nvPr>
        </p:nvSpPr>
        <p:spPr>
          <a:xfrm>
            <a:off x="457200" y="92075"/>
            <a:ext cx="8229600" cy="639762"/>
          </a:xfrm>
        </p:spPr>
        <p:txBody>
          <a:bodyPr/>
          <a:lstStyle/>
          <a:p>
            <a:r>
              <a:rPr lang="en-US" dirty="0"/>
              <a:t>NEMA Recovery Team</a:t>
            </a:r>
          </a:p>
        </p:txBody>
      </p:sp>
      <p:graphicFrame>
        <p:nvGraphicFramePr>
          <p:cNvPr id="4" name="Content Placeholder 3">
            <a:extLst>
              <a:ext uri="{FF2B5EF4-FFF2-40B4-BE49-F238E27FC236}">
                <a16:creationId xmlns:a16="http://schemas.microsoft.com/office/drawing/2014/main" id="{266AC14B-3026-4F06-83B0-CBE973A80583}"/>
              </a:ext>
            </a:extLst>
          </p:cNvPr>
          <p:cNvGraphicFramePr>
            <a:graphicFrameLocks noGrp="1"/>
          </p:cNvGraphicFramePr>
          <p:nvPr>
            <p:ph idx="1"/>
            <p:extLst>
              <p:ext uri="{D42A27DB-BD31-4B8C-83A1-F6EECF244321}">
                <p14:modId xmlns:p14="http://schemas.microsoft.com/office/powerpoint/2010/main" val="2477717260"/>
              </p:ext>
            </p:extLst>
          </p:nvPr>
        </p:nvGraphicFramePr>
        <p:xfrm>
          <a:off x="457200" y="6858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5ECA8179-F652-4776-F780-66DDCE846745}"/>
              </a:ext>
            </a:extLst>
          </p:cNvPr>
          <p:cNvSpPr>
            <a:spLocks noGrp="1"/>
          </p:cNvSpPr>
          <p:nvPr>
            <p:ph type="dt" sz="half" idx="10"/>
          </p:nvPr>
        </p:nvSpPr>
        <p:spPr/>
        <p:txBody>
          <a:bodyPr/>
          <a:lstStyle/>
          <a:p>
            <a:fld id="{1F5499E7-8B96-4A53-9974-E85C070FF085}" type="datetime1">
              <a:rPr lang="en-US" smtClean="0"/>
              <a:t>6/2/2025</a:t>
            </a:fld>
            <a:endParaRPr lang="en-US" dirty="0"/>
          </a:p>
        </p:txBody>
      </p:sp>
    </p:spTree>
    <p:extLst>
      <p:ext uri="{BB962C8B-B14F-4D97-AF65-F5344CB8AC3E}">
        <p14:creationId xmlns:p14="http://schemas.microsoft.com/office/powerpoint/2010/main" val="156428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60338"/>
            <a:ext cx="8229600" cy="533400"/>
          </a:xfrm>
        </p:spPr>
        <p:txBody>
          <a:bodyPr>
            <a:normAutofit fontScale="90000"/>
          </a:bodyPr>
          <a:lstStyle/>
          <a:p>
            <a:r>
              <a:rPr lang="en-US" dirty="0"/>
              <a:t>Recovery Staff Contact Information</a:t>
            </a:r>
          </a:p>
        </p:txBody>
      </p:sp>
      <p:sp>
        <p:nvSpPr>
          <p:cNvPr id="3" name="Date Placeholder 2">
            <a:extLst>
              <a:ext uri="{FF2B5EF4-FFF2-40B4-BE49-F238E27FC236}">
                <a16:creationId xmlns:a16="http://schemas.microsoft.com/office/drawing/2014/main" id="{83224AF2-193D-5698-67C2-E14425A59F5E}"/>
              </a:ext>
            </a:extLst>
          </p:cNvPr>
          <p:cNvSpPr>
            <a:spLocks noGrp="1"/>
          </p:cNvSpPr>
          <p:nvPr>
            <p:ph type="dt" sz="half" idx="10"/>
          </p:nvPr>
        </p:nvSpPr>
        <p:spPr/>
        <p:txBody>
          <a:bodyPr/>
          <a:lstStyle/>
          <a:p>
            <a:fld id="{910D7CE9-A909-4E4E-9D71-47CFD76B6372}" type="datetime1">
              <a:rPr lang="en-US" smtClean="0"/>
              <a:t>6/2/2025</a:t>
            </a:fld>
            <a:endParaRPr lang="en-US" dirty="0"/>
          </a:p>
        </p:txBody>
      </p:sp>
      <p:sp>
        <p:nvSpPr>
          <p:cNvPr id="8" name="Content Placeholder 7">
            <a:extLst>
              <a:ext uri="{FF2B5EF4-FFF2-40B4-BE49-F238E27FC236}">
                <a16:creationId xmlns:a16="http://schemas.microsoft.com/office/drawing/2014/main" id="{97302668-33DD-BC71-EFFE-8F1CFE6B17ED}"/>
              </a:ext>
            </a:extLst>
          </p:cNvPr>
          <p:cNvSpPr>
            <a:spLocks noGrp="1"/>
          </p:cNvSpPr>
          <p:nvPr>
            <p:ph idx="1"/>
          </p:nvPr>
        </p:nvSpPr>
        <p:spPr>
          <a:xfrm>
            <a:off x="457200" y="1600200"/>
            <a:ext cx="8229600" cy="1828799"/>
          </a:xfrm>
        </p:spPr>
        <p:txBody>
          <a:bodyPr>
            <a:normAutofit/>
          </a:bodyPr>
          <a:lstStyle/>
          <a:p>
            <a:pPr marL="0" indent="0">
              <a:buNone/>
            </a:pPr>
            <a:r>
              <a:rPr lang="en-US" dirty="0"/>
              <a:t>For questions about Public Assistance: </a:t>
            </a:r>
            <a:r>
              <a:rPr lang="en-US" dirty="0">
                <a:hlinkClick r:id="rId3"/>
              </a:rPr>
              <a:t>nema.publicassistance@nebraska.gov</a:t>
            </a:r>
            <a:r>
              <a:rPr lang="en-US" dirty="0"/>
              <a:t> </a:t>
            </a:r>
          </a:p>
          <a:p>
            <a:pPr marL="457200" lvl="1" indent="0">
              <a:buNone/>
            </a:pPr>
            <a:endParaRPr lang="en-US" dirty="0"/>
          </a:p>
          <a:p>
            <a:pPr marL="457200" lvl="1" indent="0">
              <a:buNone/>
            </a:pPr>
            <a:endParaRPr lang="en-US" dirty="0"/>
          </a:p>
          <a:p>
            <a:pPr marL="0" indent="0" algn="ctr">
              <a:buNone/>
            </a:pPr>
            <a:r>
              <a:rPr lang="en-US" dirty="0">
                <a:solidFill>
                  <a:srgbClr val="00607F"/>
                </a:solidFill>
              </a:rPr>
              <a:t>Your email will be forwarded to the appropriate NEMA staff member, and they will reach out to you</a:t>
            </a:r>
          </a:p>
          <a:p>
            <a:endParaRPr lang="en-US" dirty="0"/>
          </a:p>
        </p:txBody>
      </p:sp>
    </p:spTree>
    <p:extLst>
      <p:ext uri="{BB962C8B-B14F-4D97-AF65-F5344CB8AC3E}">
        <p14:creationId xmlns:p14="http://schemas.microsoft.com/office/powerpoint/2010/main" val="280647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Time Limits for Aid Request</a:t>
            </a:r>
          </a:p>
        </p:txBody>
      </p:sp>
      <p:sp>
        <p:nvSpPr>
          <p:cNvPr id="3" name="Content Placeholder 2"/>
          <p:cNvSpPr>
            <a:spLocks noGrp="1"/>
          </p:cNvSpPr>
          <p:nvPr>
            <p:ph idx="1"/>
          </p:nvPr>
        </p:nvSpPr>
        <p:spPr>
          <a:xfrm>
            <a:off x="457200" y="1371600"/>
            <a:ext cx="8229600" cy="4525963"/>
          </a:xfrm>
        </p:spPr>
        <p:txBody>
          <a:bodyPr>
            <a:normAutofit lnSpcReduction="10000"/>
          </a:bodyPr>
          <a:lstStyle/>
          <a:p>
            <a:pPr marL="306000" indent="-306000">
              <a:lnSpc>
                <a:spcPct val="110000"/>
              </a:lnSpc>
              <a:defRPr/>
            </a:pPr>
            <a:r>
              <a:rPr lang="en-US" sz="2000" dirty="0">
                <a:solidFill>
                  <a:schemeClr val="accent1">
                    <a:lumMod val="50000"/>
                  </a:schemeClr>
                </a:solidFill>
              </a:rPr>
              <a:t>Applying for a PA Grant : 30 days from disaster declaration </a:t>
            </a:r>
          </a:p>
          <a:p>
            <a:pPr marL="706050" lvl="1" indent="-306000">
              <a:lnSpc>
                <a:spcPct val="110000"/>
              </a:lnSpc>
              <a:defRPr/>
            </a:pPr>
            <a:r>
              <a:rPr lang="en-US" sz="2000" dirty="0">
                <a:solidFill>
                  <a:schemeClr val="accent1">
                    <a:lumMod val="50000"/>
                  </a:schemeClr>
                </a:solidFill>
              </a:rPr>
              <a:t>Request for Public Assistance (RPA) is done by </a:t>
            </a:r>
            <a:r>
              <a:rPr lang="en-US" sz="2000" u="sng" dirty="0">
                <a:solidFill>
                  <a:schemeClr val="accent1">
                    <a:lumMod val="50000"/>
                  </a:schemeClr>
                </a:solidFill>
              </a:rPr>
              <a:t>the Applicant </a:t>
            </a:r>
            <a:r>
              <a:rPr lang="en-US" sz="2000" dirty="0">
                <a:solidFill>
                  <a:schemeClr val="accent1">
                    <a:lumMod val="50000"/>
                  </a:schemeClr>
                </a:solidFill>
              </a:rPr>
              <a:t>in</a:t>
            </a:r>
            <a:r>
              <a:rPr lang="en-US" sz="2000" u="sng" dirty="0">
                <a:solidFill>
                  <a:schemeClr val="accent1">
                    <a:lumMod val="50000"/>
                  </a:schemeClr>
                </a:solidFill>
              </a:rPr>
              <a:t> Grants Portal </a:t>
            </a:r>
            <a:r>
              <a:rPr lang="en-US" sz="2000" dirty="0">
                <a:solidFill>
                  <a:schemeClr val="accent1">
                    <a:lumMod val="50000"/>
                  </a:schemeClr>
                </a:solidFill>
              </a:rPr>
              <a:t>by </a:t>
            </a:r>
            <a:r>
              <a:rPr lang="en-US" sz="2000" u="sng" dirty="0">
                <a:solidFill>
                  <a:schemeClr val="accent1">
                    <a:lumMod val="50000"/>
                  </a:schemeClr>
                </a:solidFill>
              </a:rPr>
              <a:t>June 20, 2025</a:t>
            </a:r>
          </a:p>
          <a:p>
            <a:pPr marL="400050" lvl="1" indent="0">
              <a:lnSpc>
                <a:spcPct val="110000"/>
              </a:lnSpc>
              <a:buNone/>
              <a:defRPr/>
            </a:pPr>
            <a:endParaRPr lang="en-US" sz="2000" u="sng" dirty="0">
              <a:solidFill>
                <a:schemeClr val="accent1">
                  <a:lumMod val="50000"/>
                </a:schemeClr>
              </a:solidFill>
            </a:endParaRPr>
          </a:p>
          <a:p>
            <a:pPr marL="306000" indent="-306000">
              <a:lnSpc>
                <a:spcPct val="110000"/>
              </a:lnSpc>
              <a:defRPr/>
            </a:pPr>
            <a:r>
              <a:rPr lang="en-US" sz="2000" dirty="0">
                <a:solidFill>
                  <a:schemeClr val="accent1">
                    <a:lumMod val="50000"/>
                  </a:schemeClr>
                </a:solidFill>
              </a:rPr>
              <a:t>Damage Identification</a:t>
            </a:r>
          </a:p>
          <a:p>
            <a:pPr marL="630000" lvl="1" indent="-306000">
              <a:lnSpc>
                <a:spcPct val="110000"/>
              </a:lnSpc>
              <a:defRPr/>
            </a:pPr>
            <a:r>
              <a:rPr lang="en-US" sz="2000" dirty="0">
                <a:solidFill>
                  <a:schemeClr val="accent1">
                    <a:lumMod val="50000"/>
                  </a:schemeClr>
                </a:solidFill>
              </a:rPr>
              <a:t>Applicant must identify all incident-related damages within </a:t>
            </a:r>
            <a:r>
              <a:rPr lang="en-US" sz="2000" u="sng" dirty="0">
                <a:solidFill>
                  <a:schemeClr val="accent1">
                    <a:lumMod val="50000"/>
                  </a:schemeClr>
                </a:solidFill>
              </a:rPr>
              <a:t>60 days of the Recovery Scoping Meeting</a:t>
            </a:r>
            <a:r>
              <a:rPr lang="en-US" sz="2000" dirty="0">
                <a:solidFill>
                  <a:schemeClr val="accent1">
                    <a:lumMod val="50000"/>
                  </a:schemeClr>
                </a:solidFill>
              </a:rPr>
              <a:t> </a:t>
            </a:r>
          </a:p>
          <a:p>
            <a:pPr marL="1030050" lvl="2" indent="-306000">
              <a:lnSpc>
                <a:spcPct val="110000"/>
              </a:lnSpc>
              <a:defRPr/>
            </a:pPr>
            <a:r>
              <a:rPr lang="en-US" sz="2000" dirty="0">
                <a:solidFill>
                  <a:schemeClr val="accent1">
                    <a:lumMod val="50000"/>
                  </a:schemeClr>
                </a:solidFill>
              </a:rPr>
              <a:t>On Damage Inventory Sheet on Grants Portal</a:t>
            </a:r>
          </a:p>
          <a:p>
            <a:pPr marL="1030050" lvl="2" indent="-306000">
              <a:lnSpc>
                <a:spcPct val="110000"/>
              </a:lnSpc>
              <a:defRPr/>
            </a:pPr>
            <a:r>
              <a:rPr lang="en-US" sz="2000" dirty="0">
                <a:solidFill>
                  <a:schemeClr val="accent1">
                    <a:lumMod val="50000"/>
                  </a:schemeClr>
                </a:solidFill>
              </a:rPr>
              <a:t>Damage identification should include all facility damage, debris quantities, and emergency protective measures to address immediate threats being claimed by the applicant.</a:t>
            </a:r>
          </a:p>
          <a:p>
            <a:pPr marL="1030050" lvl="2" indent="-306000">
              <a:lnSpc>
                <a:spcPct val="110000"/>
              </a:lnSpc>
              <a:defRPr/>
            </a:pPr>
            <a:r>
              <a:rPr lang="en-US" sz="2000" dirty="0">
                <a:solidFill>
                  <a:schemeClr val="accent1">
                    <a:lumMod val="50000"/>
                  </a:schemeClr>
                </a:solidFill>
              </a:rPr>
              <a:t>Damages not identified and submitted to FEMA within the regulatory time limits </a:t>
            </a:r>
            <a:r>
              <a:rPr lang="en-US" sz="2000" u="sng" dirty="0">
                <a:solidFill>
                  <a:schemeClr val="accent1">
                    <a:lumMod val="50000"/>
                  </a:schemeClr>
                </a:solidFill>
              </a:rPr>
              <a:t>will not </a:t>
            </a:r>
            <a:r>
              <a:rPr lang="en-US" sz="2000" dirty="0">
                <a:solidFill>
                  <a:schemeClr val="accent1">
                    <a:lumMod val="50000"/>
                  </a:schemeClr>
                </a:solidFill>
              </a:rPr>
              <a:t>be eligible.</a:t>
            </a:r>
          </a:p>
          <a:p>
            <a:pPr marL="630000" lvl="1" indent="-306000">
              <a:lnSpc>
                <a:spcPct val="110000"/>
              </a:lnSpc>
              <a:defRPr/>
            </a:pPr>
            <a:endParaRPr lang="en-US" sz="2000" u="sng" dirty="0">
              <a:solidFill>
                <a:srgbClr val="FF0000"/>
              </a:solidFill>
            </a:endParaRPr>
          </a:p>
          <a:p>
            <a:pPr marL="630000" lvl="1" indent="-306000">
              <a:lnSpc>
                <a:spcPct val="110000"/>
              </a:lnSpc>
              <a:defRPr/>
            </a:pPr>
            <a:endParaRPr lang="en-US" sz="2000" u="sng" dirty="0">
              <a:solidFill>
                <a:srgbClr val="FF0000"/>
              </a:solidFill>
            </a:endParaRPr>
          </a:p>
          <a:p>
            <a:pPr marL="229950" indent="-306000">
              <a:lnSpc>
                <a:spcPct val="110000"/>
              </a:lnSpc>
              <a:defRPr/>
            </a:pPr>
            <a:endParaRPr lang="en-US" sz="2000" dirty="0"/>
          </a:p>
          <a:p>
            <a:endParaRPr lang="en-US" dirty="0"/>
          </a:p>
        </p:txBody>
      </p:sp>
      <p:sp>
        <p:nvSpPr>
          <p:cNvPr id="4" name="Date Placeholder 3">
            <a:extLst>
              <a:ext uri="{FF2B5EF4-FFF2-40B4-BE49-F238E27FC236}">
                <a16:creationId xmlns:a16="http://schemas.microsoft.com/office/drawing/2014/main" id="{F4310AB6-3B58-1D27-106F-C4F99FE5A66E}"/>
              </a:ext>
            </a:extLst>
          </p:cNvPr>
          <p:cNvSpPr>
            <a:spLocks noGrp="1"/>
          </p:cNvSpPr>
          <p:nvPr>
            <p:ph type="dt" sz="half" idx="10"/>
          </p:nvPr>
        </p:nvSpPr>
        <p:spPr/>
        <p:txBody>
          <a:bodyPr/>
          <a:lstStyle/>
          <a:p>
            <a:fld id="{A15B0432-5ADB-4A2F-AF54-EA05A97DEF05}" type="datetime1">
              <a:rPr lang="en-US" smtClean="0"/>
              <a:t>6/2/2025</a:t>
            </a:fld>
            <a:endParaRPr lang="en-US" dirty="0"/>
          </a:p>
        </p:txBody>
      </p:sp>
    </p:spTree>
    <p:extLst>
      <p:ext uri="{BB962C8B-B14F-4D97-AF65-F5344CB8AC3E}">
        <p14:creationId xmlns:p14="http://schemas.microsoft.com/office/powerpoint/2010/main" val="2129341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33" y="1905000"/>
            <a:ext cx="8229600" cy="1143000"/>
          </a:xfrm>
        </p:spPr>
        <p:txBody>
          <a:bodyPr>
            <a:normAutofit/>
          </a:bodyPr>
          <a:lstStyle/>
          <a:p>
            <a:r>
              <a:rPr lang="en-US" sz="4000" dirty="0"/>
              <a:t>    THANK YOU!	</a:t>
            </a:r>
          </a:p>
        </p:txBody>
      </p:sp>
      <p:sp>
        <p:nvSpPr>
          <p:cNvPr id="4" name="Content Placeholder 3"/>
          <p:cNvSpPr>
            <a:spLocks noGrp="1"/>
          </p:cNvSpPr>
          <p:nvPr>
            <p:ph idx="1"/>
          </p:nvPr>
        </p:nvSpPr>
        <p:spPr>
          <a:xfrm>
            <a:off x="609600" y="4038600"/>
            <a:ext cx="8229600" cy="762000"/>
          </a:xfrm>
        </p:spPr>
        <p:txBody>
          <a:bodyPr/>
          <a:lstStyle/>
          <a:p>
            <a:pPr marL="0" indent="0" algn="ctr">
              <a:buNone/>
            </a:pPr>
            <a:r>
              <a:rPr lang="en-US" dirty="0"/>
              <a:t>Any questions?</a:t>
            </a:r>
          </a:p>
          <a:p>
            <a:endParaRPr lang="en-US" dirty="0"/>
          </a:p>
          <a:p>
            <a:endParaRPr lang="en-US" dirty="0"/>
          </a:p>
        </p:txBody>
      </p:sp>
      <p:sp>
        <p:nvSpPr>
          <p:cNvPr id="3" name="Date Placeholder 2">
            <a:extLst>
              <a:ext uri="{FF2B5EF4-FFF2-40B4-BE49-F238E27FC236}">
                <a16:creationId xmlns:a16="http://schemas.microsoft.com/office/drawing/2014/main" id="{F6A280EB-A2D9-2952-C231-598BDDB18A96}"/>
              </a:ext>
            </a:extLst>
          </p:cNvPr>
          <p:cNvSpPr>
            <a:spLocks noGrp="1"/>
          </p:cNvSpPr>
          <p:nvPr>
            <p:ph type="dt" sz="half" idx="10"/>
          </p:nvPr>
        </p:nvSpPr>
        <p:spPr/>
        <p:txBody>
          <a:bodyPr/>
          <a:lstStyle/>
          <a:p>
            <a:fld id="{AA054D73-CE3D-4422-8C31-C56B8190FC3B}" type="datetime1">
              <a:rPr lang="en-US" smtClean="0"/>
              <a:t>6/2/2025</a:t>
            </a:fld>
            <a:endParaRPr lang="en-US" dirty="0"/>
          </a:p>
        </p:txBody>
      </p:sp>
    </p:spTree>
    <p:extLst>
      <p:ext uri="{BB962C8B-B14F-4D97-AF65-F5344CB8AC3E}">
        <p14:creationId xmlns:p14="http://schemas.microsoft.com/office/powerpoint/2010/main" val="6108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Program </a:t>
            </a:r>
            <a:br>
              <a:rPr lang="en-US" dirty="0"/>
            </a:br>
            <a:r>
              <a:rPr lang="en-US" dirty="0"/>
              <a:t>Eligibility Building Blocks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86050369"/>
              </p:ext>
            </p:extLst>
          </p:nvPr>
        </p:nvGraphicFramePr>
        <p:xfrm>
          <a:off x="457200" y="14176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58F09791-9F60-0CE6-BAA8-6A7051CD68BD}"/>
              </a:ext>
            </a:extLst>
          </p:cNvPr>
          <p:cNvSpPr>
            <a:spLocks noGrp="1"/>
          </p:cNvSpPr>
          <p:nvPr>
            <p:ph type="dt" sz="half" idx="10"/>
          </p:nvPr>
        </p:nvSpPr>
        <p:spPr/>
        <p:txBody>
          <a:bodyPr/>
          <a:lstStyle/>
          <a:p>
            <a:fld id="{8C679328-C271-450D-819D-86B86531E3B3}" type="datetime1">
              <a:rPr lang="en-US" smtClean="0"/>
              <a:t>6/2/2025</a:t>
            </a:fld>
            <a:endParaRPr lang="en-US" dirty="0"/>
          </a:p>
        </p:txBody>
      </p:sp>
    </p:spTree>
    <p:extLst>
      <p:ext uri="{BB962C8B-B14F-4D97-AF65-F5344CB8AC3E}">
        <p14:creationId xmlns:p14="http://schemas.microsoft.com/office/powerpoint/2010/main" val="37676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rmAutofit/>
          </a:bodyPr>
          <a:lstStyle/>
          <a:p>
            <a:r>
              <a:rPr lang="en-US" sz="2800" dirty="0"/>
              <a:t>Applicant Eligibility</a:t>
            </a:r>
            <a:br>
              <a:rPr lang="en-US" sz="2800" dirty="0"/>
            </a:br>
            <a:r>
              <a:rPr lang="en-US" sz="1800" dirty="0"/>
              <a:t>PAPPG v.5 pages 44-58</a:t>
            </a:r>
          </a:p>
        </p:txBody>
      </p:sp>
      <p:sp>
        <p:nvSpPr>
          <p:cNvPr id="3" name="Content Placeholder 2"/>
          <p:cNvSpPr>
            <a:spLocks noGrp="1"/>
          </p:cNvSpPr>
          <p:nvPr>
            <p:ph idx="1"/>
          </p:nvPr>
        </p:nvSpPr>
        <p:spPr>
          <a:xfrm>
            <a:off x="457200" y="1600201"/>
            <a:ext cx="8686800" cy="4495800"/>
          </a:xfrm>
        </p:spPr>
        <p:txBody>
          <a:bodyPr>
            <a:normAutofit/>
          </a:bodyPr>
          <a:lstStyle/>
          <a:p>
            <a:r>
              <a:rPr lang="en-US" dirty="0">
                <a:solidFill>
                  <a:schemeClr val="accent1">
                    <a:lumMod val="50000"/>
                  </a:schemeClr>
                </a:solidFill>
              </a:rPr>
              <a:t>State Government</a:t>
            </a:r>
          </a:p>
          <a:p>
            <a:pPr lvl="1"/>
            <a:r>
              <a:rPr lang="en-US" dirty="0">
                <a:solidFill>
                  <a:schemeClr val="accent1">
                    <a:lumMod val="50000"/>
                  </a:schemeClr>
                </a:solidFill>
              </a:rPr>
              <a:t>DOT, DNR, etc.</a:t>
            </a:r>
          </a:p>
          <a:p>
            <a:r>
              <a:rPr lang="en-US" dirty="0">
                <a:solidFill>
                  <a:schemeClr val="accent1">
                    <a:lumMod val="50000"/>
                  </a:schemeClr>
                </a:solidFill>
              </a:rPr>
              <a:t>Local Government</a:t>
            </a:r>
          </a:p>
          <a:p>
            <a:pPr lvl="1"/>
            <a:r>
              <a:rPr lang="en-US" dirty="0">
                <a:solidFill>
                  <a:schemeClr val="accent1">
                    <a:lumMod val="50000"/>
                  </a:schemeClr>
                </a:solidFill>
              </a:rPr>
              <a:t>County Government</a:t>
            </a:r>
          </a:p>
          <a:p>
            <a:pPr lvl="1"/>
            <a:r>
              <a:rPr lang="en-US" dirty="0">
                <a:solidFill>
                  <a:schemeClr val="accent1">
                    <a:lumMod val="50000"/>
                  </a:schemeClr>
                </a:solidFill>
              </a:rPr>
              <a:t>Cities/Towns/Villages/Townships</a:t>
            </a:r>
          </a:p>
          <a:p>
            <a:pPr lvl="1"/>
            <a:r>
              <a:rPr lang="en-US" dirty="0">
                <a:solidFill>
                  <a:schemeClr val="accent1">
                    <a:lumMod val="50000"/>
                  </a:schemeClr>
                </a:solidFill>
              </a:rPr>
              <a:t>School districts</a:t>
            </a:r>
          </a:p>
          <a:p>
            <a:r>
              <a:rPr lang="en-US" dirty="0">
                <a:solidFill>
                  <a:schemeClr val="accent1">
                    <a:lumMod val="50000"/>
                  </a:schemeClr>
                </a:solidFill>
              </a:rPr>
              <a:t>Tribal Government</a:t>
            </a:r>
          </a:p>
          <a:p>
            <a:r>
              <a:rPr lang="en-US" dirty="0">
                <a:solidFill>
                  <a:schemeClr val="accent1">
                    <a:lumMod val="50000"/>
                  </a:schemeClr>
                </a:solidFill>
              </a:rPr>
              <a:t>Public Utilities </a:t>
            </a:r>
          </a:p>
          <a:p>
            <a:pPr lvl="1"/>
            <a:r>
              <a:rPr lang="en-US" dirty="0">
                <a:solidFill>
                  <a:schemeClr val="accent1">
                    <a:lumMod val="50000"/>
                  </a:schemeClr>
                </a:solidFill>
              </a:rPr>
              <a:t>Power Districts, Public Works, etc.</a:t>
            </a:r>
          </a:p>
          <a:p>
            <a:r>
              <a:rPr lang="en-US" dirty="0">
                <a:solidFill>
                  <a:schemeClr val="accent1">
                    <a:lumMod val="50000"/>
                  </a:schemeClr>
                </a:solidFill>
              </a:rPr>
              <a:t>Natural Resources Districts</a:t>
            </a:r>
          </a:p>
          <a:p>
            <a:r>
              <a:rPr lang="en-US" dirty="0">
                <a:solidFill>
                  <a:schemeClr val="accent1">
                    <a:lumMod val="50000"/>
                  </a:schemeClr>
                </a:solidFill>
              </a:rPr>
              <a:t>Certain types of private non-profit organizations</a:t>
            </a:r>
          </a:p>
          <a:p>
            <a:pPr lvl="1"/>
            <a:r>
              <a:rPr lang="en-US" dirty="0">
                <a:solidFill>
                  <a:schemeClr val="accent1">
                    <a:lumMod val="50000"/>
                  </a:schemeClr>
                </a:solidFill>
              </a:rPr>
              <a:t>Critical Services</a:t>
            </a:r>
          </a:p>
          <a:p>
            <a:pPr lvl="1"/>
            <a:r>
              <a:rPr lang="en-US" dirty="0">
                <a:solidFill>
                  <a:schemeClr val="accent1">
                    <a:lumMod val="50000"/>
                  </a:schemeClr>
                </a:solidFill>
              </a:rPr>
              <a:t>Essential/Non-Critical Services</a:t>
            </a:r>
          </a:p>
          <a:p>
            <a:endParaRPr lang="en-US" dirty="0">
              <a:solidFill>
                <a:srgbClr val="016080"/>
              </a:solidFill>
            </a:endParaRPr>
          </a:p>
        </p:txBody>
      </p:sp>
      <p:graphicFrame>
        <p:nvGraphicFramePr>
          <p:cNvPr id="5" name="Content Placeholder 7"/>
          <p:cNvGraphicFramePr>
            <a:graphicFrameLocks/>
          </p:cNvGraphicFramePr>
          <p:nvPr/>
        </p:nvGraphicFramePr>
        <p:xfrm>
          <a:off x="5410200" y="1600201"/>
          <a:ext cx="4056185" cy="231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2787D3F-9FA1-181F-D7E7-1BE4C0748769}"/>
              </a:ext>
            </a:extLst>
          </p:cNvPr>
          <p:cNvSpPr>
            <a:spLocks noGrp="1"/>
          </p:cNvSpPr>
          <p:nvPr>
            <p:ph type="dt" sz="half" idx="10"/>
          </p:nvPr>
        </p:nvSpPr>
        <p:spPr/>
        <p:txBody>
          <a:bodyPr/>
          <a:lstStyle/>
          <a:p>
            <a:fld id="{ADADD8F1-F971-4CB0-BFC2-DBCAA1E7CCFD}" type="datetime1">
              <a:rPr lang="en-US" smtClean="0"/>
              <a:t>6/2/2025</a:t>
            </a:fld>
            <a:endParaRPr lang="en-US" dirty="0"/>
          </a:p>
        </p:txBody>
      </p:sp>
    </p:spTree>
    <p:extLst>
      <p:ext uri="{BB962C8B-B14F-4D97-AF65-F5344CB8AC3E}">
        <p14:creationId xmlns:p14="http://schemas.microsoft.com/office/powerpoint/2010/main" val="146645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563562"/>
          </a:xfrm>
        </p:spPr>
        <p:txBody>
          <a:bodyPr>
            <a:normAutofit fontScale="90000"/>
          </a:bodyPr>
          <a:lstStyle/>
          <a:p>
            <a:r>
              <a:rPr lang="en-US" sz="2800" dirty="0"/>
              <a:t>Private Non-Profit Requirements</a:t>
            </a:r>
            <a:br>
              <a:rPr lang="en-US" sz="2800" dirty="0"/>
            </a:br>
            <a:r>
              <a:rPr lang="en-US" sz="2000" dirty="0"/>
              <a:t>PAPPG v.5 pages 46-58</a:t>
            </a:r>
          </a:p>
        </p:txBody>
      </p:sp>
      <p:sp>
        <p:nvSpPr>
          <p:cNvPr id="3" name="Content Placeholder 2"/>
          <p:cNvSpPr>
            <a:spLocks noGrp="1"/>
          </p:cNvSpPr>
          <p:nvPr>
            <p:ph idx="1"/>
          </p:nvPr>
        </p:nvSpPr>
        <p:spPr>
          <a:xfrm>
            <a:off x="457200" y="1143000"/>
            <a:ext cx="8229600" cy="4876800"/>
          </a:xfrm>
        </p:spPr>
        <p:txBody>
          <a:bodyPr>
            <a:normAutofit/>
          </a:bodyPr>
          <a:lstStyle/>
          <a:p>
            <a:pPr>
              <a:lnSpc>
                <a:spcPct val="110000"/>
              </a:lnSpc>
            </a:pPr>
            <a:r>
              <a:rPr lang="en-US" sz="1700" dirty="0">
                <a:solidFill>
                  <a:schemeClr val="accent1">
                    <a:lumMod val="50000"/>
                  </a:schemeClr>
                </a:solidFill>
              </a:rPr>
              <a:t>Only certain PNPs are eligible applicants.</a:t>
            </a:r>
          </a:p>
          <a:p>
            <a:pPr>
              <a:lnSpc>
                <a:spcPct val="110000"/>
              </a:lnSpc>
            </a:pPr>
            <a:r>
              <a:rPr lang="en-US" sz="1700" dirty="0">
                <a:solidFill>
                  <a:schemeClr val="accent1">
                    <a:lumMod val="50000"/>
                  </a:schemeClr>
                </a:solidFill>
              </a:rPr>
              <a:t>For an PNP to demonstrate eligibility, the PNP must provide the following documentation:</a:t>
            </a:r>
          </a:p>
          <a:p>
            <a:pPr lvl="1">
              <a:lnSpc>
                <a:spcPct val="110000"/>
              </a:lnSpc>
            </a:pPr>
            <a:r>
              <a:rPr lang="en-US" sz="1600" dirty="0">
                <a:solidFill>
                  <a:schemeClr val="accent1">
                    <a:lumMod val="50000"/>
                  </a:schemeClr>
                </a:solidFill>
              </a:rPr>
              <a:t>Tax Exempt Letter, 501(c), (d), or (e) IRS designation</a:t>
            </a:r>
          </a:p>
          <a:p>
            <a:pPr lvl="2">
              <a:lnSpc>
                <a:spcPct val="110000"/>
              </a:lnSpc>
            </a:pPr>
            <a:r>
              <a:rPr lang="en-US" sz="1600" dirty="0">
                <a:solidFill>
                  <a:schemeClr val="accent1">
                    <a:lumMod val="50000"/>
                  </a:schemeClr>
                </a:solidFill>
              </a:rPr>
              <a:t>Or a Documentation from the State substantiating it is a non-revenue producing, nonprofit entity, organized or doing business under State law.</a:t>
            </a:r>
          </a:p>
          <a:p>
            <a:pPr lvl="1">
              <a:lnSpc>
                <a:spcPct val="110000"/>
              </a:lnSpc>
            </a:pPr>
            <a:r>
              <a:rPr lang="en-US" sz="1600" dirty="0">
                <a:solidFill>
                  <a:schemeClr val="accent1">
                    <a:lumMod val="50000"/>
                  </a:schemeClr>
                </a:solidFill>
              </a:rPr>
              <a:t>Articles of Incorporation, Organizational Charter, and/or Organizational By-Laws</a:t>
            </a:r>
          </a:p>
          <a:p>
            <a:pPr>
              <a:lnSpc>
                <a:spcPct val="110000"/>
              </a:lnSpc>
            </a:pPr>
            <a:r>
              <a:rPr lang="en-US" sz="1700" dirty="0">
                <a:solidFill>
                  <a:schemeClr val="accent1">
                    <a:lumMod val="50000"/>
                  </a:schemeClr>
                </a:solidFill>
              </a:rPr>
              <a:t>These documents will need to be uploaded to Grants Portal prior to receiving approval of the Requests for Public Assistance (RPA)</a:t>
            </a:r>
          </a:p>
          <a:p>
            <a:pPr>
              <a:lnSpc>
                <a:spcPct val="110000"/>
              </a:lnSpc>
            </a:pPr>
            <a:r>
              <a:rPr lang="en-US" sz="1700" dirty="0">
                <a:solidFill>
                  <a:schemeClr val="accent1">
                    <a:lumMod val="50000"/>
                  </a:schemeClr>
                </a:solidFill>
              </a:rPr>
              <a:t>The PNP must demonstrate that they provide either Critical Services or Essential Non-Critical Services</a:t>
            </a:r>
          </a:p>
          <a:p>
            <a:pPr marL="0" indent="0">
              <a:lnSpc>
                <a:spcPct val="150000"/>
              </a:lnSpc>
              <a:buNone/>
            </a:pPr>
            <a:endParaRPr lang="en-US" dirty="0"/>
          </a:p>
          <a:p>
            <a:pPr lvl="1"/>
            <a:endParaRPr lang="en-US" dirty="0"/>
          </a:p>
        </p:txBody>
      </p:sp>
      <p:sp>
        <p:nvSpPr>
          <p:cNvPr id="4" name="Date Placeholder 3">
            <a:extLst>
              <a:ext uri="{FF2B5EF4-FFF2-40B4-BE49-F238E27FC236}">
                <a16:creationId xmlns:a16="http://schemas.microsoft.com/office/drawing/2014/main" id="{AA28998E-F7F6-1839-8292-01FCFF21559F}"/>
              </a:ext>
            </a:extLst>
          </p:cNvPr>
          <p:cNvSpPr>
            <a:spLocks noGrp="1"/>
          </p:cNvSpPr>
          <p:nvPr>
            <p:ph type="dt" sz="half" idx="10"/>
          </p:nvPr>
        </p:nvSpPr>
        <p:spPr/>
        <p:txBody>
          <a:bodyPr/>
          <a:lstStyle/>
          <a:p>
            <a:fld id="{43DBF9EF-E8B2-490B-92EC-CB9A1BF1B28E}" type="datetime1">
              <a:rPr lang="en-US" smtClean="0"/>
              <a:t>6/2/2025</a:t>
            </a:fld>
            <a:endParaRPr lang="en-US" dirty="0"/>
          </a:p>
        </p:txBody>
      </p:sp>
      <p:pic>
        <p:nvPicPr>
          <p:cNvPr id="6" name="Picture 5">
            <a:extLst>
              <a:ext uri="{FF2B5EF4-FFF2-40B4-BE49-F238E27FC236}">
                <a16:creationId xmlns:a16="http://schemas.microsoft.com/office/drawing/2014/main" id="{945D0BBD-15A4-846E-5BB7-5590132221CE}"/>
              </a:ext>
            </a:extLst>
          </p:cNvPr>
          <p:cNvPicPr>
            <a:picLocks noChangeAspect="1"/>
          </p:cNvPicPr>
          <p:nvPr/>
        </p:nvPicPr>
        <p:blipFill>
          <a:blip r:embed="rId3"/>
          <a:stretch>
            <a:fillRect/>
          </a:stretch>
        </p:blipFill>
        <p:spPr>
          <a:xfrm>
            <a:off x="1585912" y="4572000"/>
            <a:ext cx="5972175" cy="1238250"/>
          </a:xfrm>
          <a:prstGeom prst="rect">
            <a:avLst/>
          </a:prstGeom>
        </p:spPr>
      </p:pic>
    </p:spTree>
    <p:extLst>
      <p:ext uri="{BB962C8B-B14F-4D97-AF65-F5344CB8AC3E}">
        <p14:creationId xmlns:p14="http://schemas.microsoft.com/office/powerpoint/2010/main" val="2157960319"/>
      </p:ext>
    </p:extLst>
  </p:cSld>
  <p:clrMapOvr>
    <a:masterClrMapping/>
  </p:clrMapOvr>
</p:sld>
</file>

<file path=ppt/theme/theme1.xml><?xml version="1.0" encoding="utf-8"?>
<a:theme xmlns:a="http://schemas.openxmlformats.org/drawingml/2006/main" name="NE Brand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brand powerpoint" id="{0372444E-1337-44C1-814B-5C62B26E5373}" vid="{9AD12578-85EA-4E8A-BF42-055B573A91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brand powerpoint</Template>
  <TotalTime>134281</TotalTime>
  <Words>7157</Words>
  <Application>Microsoft Office PowerPoint</Application>
  <PresentationFormat>On-screen Show (4:3)</PresentationFormat>
  <Paragraphs>714</Paragraphs>
  <Slides>60</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Arial</vt:lpstr>
      <vt:lpstr>Courier New</vt:lpstr>
      <vt:lpstr>Wingdings</vt:lpstr>
      <vt:lpstr>NE Brand Template</vt:lpstr>
      <vt:lpstr>PowerPoint Presentation</vt:lpstr>
      <vt:lpstr>PUBLIC ASSISTANCE  AL # 97.036</vt:lpstr>
      <vt:lpstr>Public Assistance</vt:lpstr>
      <vt:lpstr>Program Authorities and  Governing Documents</vt:lpstr>
      <vt:lpstr>Public Assistance Program and Policy Guide (PAPPG)</vt:lpstr>
      <vt:lpstr>Time Limits for Aid Request</vt:lpstr>
      <vt:lpstr>General Program  Eligibility Building Blocks</vt:lpstr>
      <vt:lpstr>Applicant Eligibility PAPPG v.5 pages 44-58</vt:lpstr>
      <vt:lpstr>Private Non-Profit Requirements PAPPG v.5 pages 46-58</vt:lpstr>
      <vt:lpstr>Facility Eligibility PAPPG v.5 pages 59-74</vt:lpstr>
      <vt:lpstr>Work Eligibility PAPPG v.5 pages 59-74</vt:lpstr>
      <vt:lpstr>Work Eligibility- Potential Concerns</vt:lpstr>
      <vt:lpstr>Work Eligibility- Potential Concerns</vt:lpstr>
      <vt:lpstr>Cost Eligibility  PAPPG v.5 pages 75- 114</vt:lpstr>
      <vt:lpstr>Potentially Eligible Additional Costs:  Hazard Mitigation (406) PAPPG v.5 pages 178-184; 314-318 </vt:lpstr>
      <vt:lpstr>Potentially Eligible Additional Costs: Codes and Standards Upgrades PAPPG v.5 pages 168-178</vt:lpstr>
      <vt:lpstr>Special Considerations</vt:lpstr>
      <vt:lpstr>Duplication of Benefits PAPPG v.5 pages 113-118</vt:lpstr>
      <vt:lpstr>Categories of Work</vt:lpstr>
      <vt:lpstr>Emergency Work:  Debris Removal Category A PAPPG v.5 pages 117-130</vt:lpstr>
      <vt:lpstr>Emergency Work Category B – Emergency Protective Measures PAPPG v.5 pages 130-166</vt:lpstr>
      <vt:lpstr>Emergency Work Donated Resources – Category B</vt:lpstr>
      <vt:lpstr>Permanent Work: Categories C-G PAPPG v.5 pages 167-229</vt:lpstr>
      <vt:lpstr>Project Completion Dates PAPPG v.5 pages 250-251</vt:lpstr>
      <vt:lpstr>Time Extensions PAPPG v.5 pages 159 &amp; 250</vt:lpstr>
      <vt:lpstr>Documentation PAPPG v.5 page 260 &amp; Throughout</vt:lpstr>
      <vt:lpstr>Force Account Labor PAPPG v.5 pages 59-84</vt:lpstr>
      <vt:lpstr>Force Account Equipment PAPPG v.5 pages 84-91</vt:lpstr>
      <vt:lpstr>New Equipment Rates</vt:lpstr>
      <vt:lpstr>Supplies and Materials PAPPG v.5 pages 88-91</vt:lpstr>
      <vt:lpstr>Contracts PAPPG v.5 pages 91-99</vt:lpstr>
      <vt:lpstr>Small and Large Project Thresholds PAPPG v.5 pages 255-256</vt:lpstr>
      <vt:lpstr>Small Projects PAPPG v.5 page 255 </vt:lpstr>
      <vt:lpstr>Small Projects  PAPPG v.5 page 255</vt:lpstr>
      <vt:lpstr>Procurement and Contracting Requirements PAPPG v.5 pages 91-99 </vt:lpstr>
      <vt:lpstr>Procurement, Continued</vt:lpstr>
      <vt:lpstr>Procurement Methods</vt:lpstr>
      <vt:lpstr>Non-competitive Proposal</vt:lpstr>
      <vt:lpstr>Exigent or Emergency Circumstances PAPPG v.5 page 97</vt:lpstr>
      <vt:lpstr>Frequent Sources Of Non-compliance</vt:lpstr>
      <vt:lpstr>Quarterly Report Requirements PAPPG v. 5 pages 251-252</vt:lpstr>
      <vt:lpstr>Management Costs (Category Z)</vt:lpstr>
      <vt:lpstr>SO, WHAT COMES NEXT?</vt:lpstr>
      <vt:lpstr>Grants Portal</vt:lpstr>
      <vt:lpstr>Initial Applicant Account Creation</vt:lpstr>
      <vt:lpstr>Request For Public Assistance (RPA)</vt:lpstr>
      <vt:lpstr>Public Assistance Program Delivery </vt:lpstr>
      <vt:lpstr>Program Delivery Manager (PDMG)</vt:lpstr>
      <vt:lpstr>Exploratory Call (EC)</vt:lpstr>
      <vt:lpstr>Recovery Scoping Meeting (RSM)</vt:lpstr>
      <vt:lpstr>Site Inspections (SI)</vt:lpstr>
      <vt:lpstr>Project Worksheets</vt:lpstr>
      <vt:lpstr>Consolidated Resource Center (CRC)</vt:lpstr>
      <vt:lpstr>Project Formulation APPROVALS:</vt:lpstr>
      <vt:lpstr>Closeout Phase</vt:lpstr>
      <vt:lpstr>Applicant Responsibility</vt:lpstr>
      <vt:lpstr>What We Need Now…</vt:lpstr>
      <vt:lpstr>NEMA Recovery Team</vt:lpstr>
      <vt:lpstr>Recovery Staff Contact Information</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Bargmann, Molly</dc:creator>
  <cp:lastModifiedBy>Morton, Roena</cp:lastModifiedBy>
  <cp:revision>472</cp:revision>
  <cp:lastPrinted>2025-06-02T17:50:05Z</cp:lastPrinted>
  <dcterms:created xsi:type="dcterms:W3CDTF">2017-04-10T20:31:57Z</dcterms:created>
  <dcterms:modified xsi:type="dcterms:W3CDTF">2025-06-02T22:00:32Z</dcterms:modified>
</cp:coreProperties>
</file>